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5" r:id="rId2"/>
    <p:sldMasterId id="2147483685" r:id="rId3"/>
  </p:sldMasterIdLst>
  <p:notesMasterIdLst>
    <p:notesMasterId r:id="rId78"/>
  </p:notesMasterIdLst>
  <p:sldIdLst>
    <p:sldId id="740" r:id="rId4"/>
    <p:sldId id="262" r:id="rId5"/>
    <p:sldId id="833" r:id="rId6"/>
    <p:sldId id="658" r:id="rId7"/>
    <p:sldId id="810" r:id="rId8"/>
    <p:sldId id="794" r:id="rId9"/>
    <p:sldId id="821" r:id="rId10"/>
    <p:sldId id="811" r:id="rId11"/>
    <p:sldId id="595" r:id="rId12"/>
    <p:sldId id="824" r:id="rId13"/>
    <p:sldId id="846" r:id="rId14"/>
    <p:sldId id="784" r:id="rId15"/>
    <p:sldId id="853" r:id="rId16"/>
    <p:sldId id="854" r:id="rId17"/>
    <p:sldId id="832" r:id="rId18"/>
    <p:sldId id="812" r:id="rId19"/>
    <p:sldId id="855" r:id="rId20"/>
    <p:sldId id="847" r:id="rId21"/>
    <p:sldId id="839" r:id="rId22"/>
    <p:sldId id="840" r:id="rId23"/>
    <p:sldId id="841" r:id="rId24"/>
    <p:sldId id="842" r:id="rId25"/>
    <p:sldId id="814" r:id="rId26"/>
    <p:sldId id="679" r:id="rId27"/>
    <p:sldId id="594" r:id="rId28"/>
    <p:sldId id="716" r:id="rId29"/>
    <p:sldId id="736" r:id="rId30"/>
    <p:sldId id="829" r:id="rId31"/>
    <p:sldId id="818" r:id="rId32"/>
    <p:sldId id="817" r:id="rId33"/>
    <p:sldId id="719" r:id="rId34"/>
    <p:sldId id="599" r:id="rId35"/>
    <p:sldId id="780" r:id="rId36"/>
    <p:sldId id="779" r:id="rId37"/>
    <p:sldId id="819" r:id="rId38"/>
    <p:sldId id="600" r:id="rId39"/>
    <p:sldId id="601" r:id="rId40"/>
    <p:sldId id="602" r:id="rId41"/>
    <p:sldId id="603" r:id="rId42"/>
    <p:sldId id="604" r:id="rId43"/>
    <p:sldId id="726" r:id="rId44"/>
    <p:sldId id="680" r:id="rId45"/>
    <p:sldId id="606" r:id="rId46"/>
    <p:sldId id="607" r:id="rId47"/>
    <p:sldId id="608" r:id="rId48"/>
    <p:sldId id="609" r:id="rId49"/>
    <p:sldId id="738" r:id="rId50"/>
    <p:sldId id="739" r:id="rId51"/>
    <p:sldId id="685" r:id="rId52"/>
    <p:sldId id="727" r:id="rId53"/>
    <p:sldId id="728" r:id="rId54"/>
    <p:sldId id="729" r:id="rId55"/>
    <p:sldId id="686" r:id="rId56"/>
    <p:sldId id="687" r:id="rId57"/>
    <p:sldId id="688" r:id="rId58"/>
    <p:sldId id="689" r:id="rId59"/>
    <p:sldId id="690" r:id="rId60"/>
    <p:sldId id="691" r:id="rId61"/>
    <p:sldId id="692" r:id="rId62"/>
    <p:sldId id="693" r:id="rId63"/>
    <p:sldId id="730" r:id="rId64"/>
    <p:sldId id="731" r:id="rId65"/>
    <p:sldId id="732" r:id="rId66"/>
    <p:sldId id="759" r:id="rId67"/>
    <p:sldId id="760" r:id="rId68"/>
    <p:sldId id="684" r:id="rId69"/>
    <p:sldId id="764" r:id="rId70"/>
    <p:sldId id="766" r:id="rId71"/>
    <p:sldId id="767" r:id="rId72"/>
    <p:sldId id="768" r:id="rId73"/>
    <p:sldId id="771" r:id="rId74"/>
    <p:sldId id="778" r:id="rId75"/>
    <p:sldId id="774" r:id="rId76"/>
    <p:sldId id="777" r:id="rId7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616" userDrawn="1">
          <p15:clr>
            <a:srgbClr val="A4A3A4"/>
          </p15:clr>
        </p15:guide>
        <p15:guide id="2" pos="45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Default" initials="D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FFDAC5"/>
    <a:srgbClr val="F7FDFF"/>
    <a:srgbClr val="F5EBFE"/>
    <a:srgbClr val="FFFFE7"/>
    <a:srgbClr val="FDF4F9"/>
    <a:srgbClr val="D4D2FE"/>
    <a:srgbClr val="D5DFFF"/>
    <a:srgbClr val="F9F9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1348" autoAdjust="0"/>
    <p:restoredTop sz="95161" autoAdjust="0"/>
  </p:normalViewPr>
  <p:slideViewPr>
    <p:cSldViewPr snapToGrid="0">
      <p:cViewPr varScale="1">
        <p:scale>
          <a:sx n="131" d="100"/>
          <a:sy n="131" d="100"/>
        </p:scale>
        <p:origin x="616" y="184"/>
      </p:cViewPr>
      <p:guideLst>
        <p:guide orient="horz" pos="2616"/>
        <p:guide pos="456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40" d="100"/>
        <a:sy n="140" d="100"/>
      </p:scale>
      <p:origin x="0" y="0"/>
    </p:cViewPr>
  </p:sorterViewPr>
  <p:notesViewPr>
    <p:cSldViewPr snapToGrid="0" showGuides="1">
      <p:cViewPr varScale="1">
        <p:scale>
          <a:sx n="72" d="100"/>
          <a:sy n="72" d="100"/>
        </p:scale>
        <p:origin x="3112" y="2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16" Type="http://schemas.openxmlformats.org/officeDocument/2006/relationships/slide" Target="slides/slide13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74" Type="http://schemas.openxmlformats.org/officeDocument/2006/relationships/slide" Target="slides/slide71.xml"/><Relationship Id="rId79" Type="http://schemas.openxmlformats.org/officeDocument/2006/relationships/commentAuthors" Target="commentAuthors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82" Type="http://schemas.openxmlformats.org/officeDocument/2006/relationships/theme" Target="theme/theme1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77" Type="http://schemas.openxmlformats.org/officeDocument/2006/relationships/slide" Target="slides/slide74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80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notesMaster" Target="notesMasters/notesMaster1.xml"/><Relationship Id="rId81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365921-CC47-4293-AE80-EE9BD463B02F}" type="datetimeFigureOut">
              <a:rPr lang="en-US" smtClean="0"/>
              <a:t>5/17/18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07C3B6-920A-40C7-8F23-5F4F141CE8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5327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  <p:sp>
        <p:nvSpPr>
          <p:cNvPr id="1986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31286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Mask 0 if a &lt;= b </a:t>
            </a:r>
          </a:p>
          <a:p>
            <a:endParaRPr lang="en-US" dirty="0"/>
          </a:p>
          <a:p>
            <a:r>
              <a:rPr lang="en-US" dirty="0"/>
              <a:t>Single</a:t>
            </a:r>
            <a:r>
              <a:rPr lang="en-US" baseline="0" dirty="0"/>
              <a:t>-cycle multiply-add means we get the extra multiplication by the mask for free</a:t>
            </a:r>
          </a:p>
          <a:p>
            <a:r>
              <a:rPr lang="en-US" baseline="0" dirty="0"/>
              <a:t>No branches means there won’t be any pipeline stalls</a:t>
            </a:r>
          </a:p>
          <a:p>
            <a:r>
              <a:rPr lang="en-US" baseline="0" dirty="0"/>
              <a:t>Subtle point: more instruction level parallelism in second example: the </a:t>
            </a:r>
            <a:r>
              <a:rPr lang="en-US" baseline="0" dirty="0" err="1"/>
              <a:t>mul</a:t>
            </a:r>
            <a:r>
              <a:rPr lang="en-US" baseline="0" dirty="0"/>
              <a:t> and sub can be issued independently from the </a:t>
            </a:r>
            <a:r>
              <a:rPr lang="en-US" baseline="0" dirty="0" err="1"/>
              <a:t>setp</a:t>
            </a:r>
            <a:r>
              <a:rPr lang="en-US" baseline="0" dirty="0"/>
              <a:t> and </a:t>
            </a:r>
            <a:r>
              <a:rPr lang="en-US" baseline="0" dirty="0" err="1"/>
              <a:t>selp</a:t>
            </a:r>
            <a:r>
              <a:rPr lang="en-US" baseline="0" dirty="0"/>
              <a:t> on dual-issue architectures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586968-7D7C-644F-B08A-4E148D7B3FC9}" type="slidenum">
              <a:rPr lang="en-GB" smtClean="0">
                <a:solidFill>
                  <a:prstClr val="black"/>
                </a:solidFill>
              </a:rPr>
              <a:pPr/>
              <a:t>52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19499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27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98853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569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185887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  <p:sp>
        <p:nvSpPr>
          <p:cNvPr id="2058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99845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632653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07C3B6-920A-40C7-8F23-5F4F141CE80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9548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71800" y="549275"/>
            <a:ext cx="3657600" cy="2743200"/>
          </a:xfrm>
          <a:ln/>
        </p:spPr>
      </p:sp>
      <p:sp>
        <p:nvSpPr>
          <p:cNvPr id="20685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47297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07C3B6-920A-40C7-8F23-5F4F141CE80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0070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Branches</a:t>
            </a:r>
            <a:r>
              <a:rPr lang="en-GB" baseline="0" dirty="0"/>
              <a:t> will cause pipeline stalls if there’s no branch prediction/speculative execution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586968-7D7C-644F-B08A-4E148D7B3FC9}" type="slidenum">
              <a:rPr lang="en-GB" smtClean="0">
                <a:solidFill>
                  <a:prstClr val="black"/>
                </a:solidFill>
              </a:rPr>
              <a:pPr/>
              <a:t>51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0266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0" y="6273800"/>
            <a:ext cx="3968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1440" tIns="45720" rIns="91440" bIns="45720" anchor="b"/>
          <a:lstStyle/>
          <a:p>
            <a:pPr algn="r" fontAlgn="base">
              <a:spcBef>
                <a:spcPct val="0"/>
              </a:spcBef>
              <a:spcAft>
                <a:spcPct val="0"/>
              </a:spcAft>
              <a:defRPr/>
            </a:pPr>
            <a:fld id="{E9CDAD28-2B83-43E2-A6CA-01AD46080BA8}" type="slidenum">
              <a:rPr lang="en-US" sz="1000">
                <a:solidFill>
                  <a:srgbClr val="000000"/>
                </a:solidFill>
                <a:latin typeface="Arial" charset="0"/>
                <a:cs typeface="Arial" charset="0"/>
              </a:rPr>
              <a:pPr algn="r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000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  <p:sp>
        <p:nvSpPr>
          <p:cNvPr id="6" name="Rectangle 7"/>
          <p:cNvSpPr>
            <a:spLocks noChangeArrowheads="1"/>
          </p:cNvSpPr>
          <p:nvPr/>
        </p:nvSpPr>
        <p:spPr bwMode="auto">
          <a:xfrm>
            <a:off x="8747125" y="6400800"/>
            <a:ext cx="3968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1440" tIns="45720" rIns="91440" bIns="45720" anchor="b"/>
          <a:lstStyle/>
          <a:p>
            <a:pPr algn="r" fontAlgn="base">
              <a:spcBef>
                <a:spcPct val="0"/>
              </a:spcBef>
              <a:spcAft>
                <a:spcPct val="0"/>
              </a:spcAft>
              <a:defRPr/>
            </a:pPr>
            <a:fld id="{2E82FEC5-E75D-4762-8B8D-2338C0AF6808}" type="slidenum">
              <a:rPr lang="en-US" sz="1000">
                <a:solidFill>
                  <a:srgbClr val="000000"/>
                </a:solidFill>
                <a:latin typeface="Arial" charset="0"/>
                <a:cs typeface="Arial" charset="0"/>
              </a:rPr>
              <a:pPr algn="r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000" dirty="0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  <p:sp>
        <p:nvSpPr>
          <p:cNvPr id="392196" name="Rectangle 4"/>
          <p:cNvSpPr>
            <a:spLocks noGrp="1" noChangeArrowheads="1"/>
          </p:cNvSpPr>
          <p:nvPr>
            <p:ph type="ctrTitle" sz="quarter"/>
          </p:nvPr>
        </p:nvSpPr>
        <p:spPr>
          <a:xfrm>
            <a:off x="785813" y="2603500"/>
            <a:ext cx="7772400" cy="1470025"/>
          </a:xfrm>
        </p:spPr>
        <p:txBody>
          <a:bodyPr lIns="91440" tIns="45720" rIns="91440" bIns="45720" anchor="ctr"/>
          <a:lstStyle>
            <a:lvl1pPr algn="r"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92197" name="Rectangle 5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2157413" y="4359275"/>
            <a:ext cx="6400800" cy="1752600"/>
          </a:xfrm>
        </p:spPr>
        <p:txBody>
          <a:bodyPr lIns="91440" tIns="45720" rIns="91440" bIns="45720"/>
          <a:lstStyle>
            <a:lvl1pPr marL="0" indent="0" algn="r">
              <a:buFontTx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183844889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>
            <a:spLocks noGrp="1"/>
          </p:cNvSpPr>
          <p:nvPr>
            <p:ph type="title"/>
          </p:nvPr>
        </p:nvSpPr>
        <p:spPr>
          <a:xfrm>
            <a:off x="460375" y="247650"/>
            <a:ext cx="8496300" cy="1143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8" name="Shape 48"/>
          <p:cNvSpPr>
            <a:spLocks noGrp="1"/>
          </p:cNvSpPr>
          <p:nvPr>
            <p:ph type="body" sz="half" idx="1"/>
          </p:nvPr>
        </p:nvSpPr>
        <p:spPr>
          <a:xfrm>
            <a:off x="387350" y="1517650"/>
            <a:ext cx="4181475" cy="481965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9" name="Shape 49"/>
          <p:cNvSpPr>
            <a:spLocks noGrp="1"/>
          </p:cNvSpPr>
          <p:nvPr>
            <p:ph type="sldNum" sz="quarter" idx="2"/>
          </p:nvPr>
        </p:nvSpPr>
        <p:spPr>
          <a:xfrm>
            <a:off x="6629400" y="6400800"/>
            <a:ext cx="332740" cy="348429"/>
          </a:xfrm>
          <a:prstGeom prst="rect">
            <a:avLst/>
          </a:prstGeom>
        </p:spPr>
        <p:txBody>
          <a:bodyPr/>
          <a:lstStyle>
            <a:lvl1pPr algn="l">
              <a:defRPr sz="1800">
                <a:latin typeface="Cambria"/>
                <a:ea typeface="Cambria"/>
                <a:cs typeface="Cambria"/>
                <a:sym typeface="Cambria"/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63945202"/>
      </p:ext>
    </p:extLst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lide with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/>
          </p:cNvSpPr>
          <p:nvPr>
            <p:ph type="body" idx="1"/>
          </p:nvPr>
        </p:nvSpPr>
        <p:spPr>
          <a:xfrm>
            <a:off x="252000" y="981102"/>
            <a:ext cx="8640000" cy="4968179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600"/>
              </a:spcBef>
              <a:buClr>
                <a:srgbClr val="0067A6"/>
              </a:buClr>
              <a:buFont typeface="Wingdings"/>
              <a:buChar char="■"/>
              <a:defRPr sz="2800"/>
            </a:lvl1pPr>
            <a:lvl2pPr marL="790575" indent="-333375">
              <a:spcBef>
                <a:spcPts val="600"/>
              </a:spcBef>
              <a:buClr>
                <a:srgbClr val="0067A6"/>
              </a:buClr>
              <a:buFont typeface="Wingdings"/>
              <a:buChar char=""/>
              <a:defRPr sz="2800"/>
            </a:lvl2pPr>
            <a:lvl3pPr marL="1234439" indent="-320039">
              <a:spcBef>
                <a:spcPts val="600"/>
              </a:spcBef>
              <a:buClr>
                <a:srgbClr val="0067A6"/>
              </a:buClr>
              <a:buFont typeface="Wingdings"/>
              <a:buChar char=""/>
              <a:defRPr sz="2800"/>
            </a:lvl3pPr>
            <a:lvl4pPr marL="1727200" indent="-355600">
              <a:spcBef>
                <a:spcPts val="600"/>
              </a:spcBef>
              <a:buClr>
                <a:srgbClr val="0067A6"/>
              </a:buClr>
              <a:buFont typeface="Wingdings"/>
              <a:buChar char=""/>
              <a:defRPr sz="2800"/>
            </a:lvl4pPr>
            <a:lvl5pPr marL="2184400" indent="-355600">
              <a:spcBef>
                <a:spcPts val="600"/>
              </a:spcBef>
              <a:buClr>
                <a:srgbClr val="0067A6"/>
              </a:buClr>
              <a:buFont typeface="Wingdings"/>
              <a:buChar char=""/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4" name="Shape 64"/>
          <p:cNvSpPr>
            <a:spLocks noGrp="1"/>
          </p:cNvSpPr>
          <p:nvPr>
            <p:ph type="body" sz="quarter" idx="13"/>
          </p:nvPr>
        </p:nvSpPr>
        <p:spPr>
          <a:xfrm>
            <a:off x="179511" y="188639"/>
            <a:ext cx="7200802" cy="648099"/>
          </a:xfrm>
          <a:prstGeom prst="rect">
            <a:avLst/>
          </a:prstGeom>
        </p:spPr>
        <p:txBody>
          <a:bodyPr anchor="ctr"/>
          <a:lstStyle/>
          <a:p>
            <a:pPr marL="0" indent="0">
              <a:spcBef>
                <a:spcPts val="900"/>
              </a:spcBef>
              <a:buSzTx/>
              <a:buNone/>
              <a:defRPr sz="4000" b="1">
                <a:solidFill>
                  <a:srgbClr val="176DB6"/>
                </a:solidFill>
              </a:defRPr>
            </a:pPr>
            <a:endParaRPr/>
          </a:p>
        </p:txBody>
      </p:sp>
      <p:sp>
        <p:nvSpPr>
          <p:cNvPr id="65" name="Shape 65"/>
          <p:cNvSpPr>
            <a:spLocks noGrp="1"/>
          </p:cNvSpPr>
          <p:nvPr>
            <p:ph type="sldNum" sz="quarter" idx="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</p:spPr>
        <p:txBody>
          <a:bodyPr anchor="ctr"/>
          <a:lstStyle>
            <a:lvl1pPr>
              <a:defRPr sz="1200">
                <a:latin typeface="Cambria"/>
                <a:ea typeface="Cambria"/>
                <a:cs typeface="Cambria"/>
                <a:sym typeface="Cambria"/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8796385"/>
      </p:ext>
    </p:extLst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73" name="Shape 73"/>
          <p:cNvSpPr>
            <a:spLocks noGrp="1"/>
          </p:cNvSpPr>
          <p:nvPr>
            <p:ph type="body" sz="quarter" idx="1"/>
          </p:nvPr>
        </p:nvSpPr>
        <p:spPr>
          <a:xfrm>
            <a:off x="457200" y="1535112"/>
            <a:ext cx="4040188" cy="639763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None/>
              <a:defRPr b="1"/>
            </a:lvl1pPr>
            <a:lvl2pPr marL="0" indent="457200">
              <a:buSzTx/>
              <a:buNone/>
              <a:defRPr b="1"/>
            </a:lvl2pPr>
            <a:lvl3pPr marL="0" indent="914400">
              <a:buSzTx/>
              <a:buNone/>
              <a:defRPr b="1"/>
            </a:lvl3pPr>
            <a:lvl4pPr marL="0" indent="1371600">
              <a:buSzTx/>
              <a:buNone/>
              <a:defRPr b="1"/>
            </a:lvl4pPr>
            <a:lvl5pPr marL="0" indent="1828800">
              <a:buSzTx/>
              <a:buNone/>
              <a:defRPr b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" name="Shape 74"/>
          <p:cNvSpPr>
            <a:spLocks noGrp="1"/>
          </p:cNvSpPr>
          <p:nvPr>
            <p:ph type="body" sz="quarter" idx="13"/>
          </p:nvPr>
        </p:nvSpPr>
        <p:spPr>
          <a:xfrm>
            <a:off x="4645025" y="1535112"/>
            <a:ext cx="4041775" cy="639763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None/>
              <a:defRPr b="1"/>
            </a:pPr>
            <a:endParaRPr/>
          </a:p>
        </p:txBody>
      </p:sp>
      <p:sp>
        <p:nvSpPr>
          <p:cNvPr id="75" name="Shape 75"/>
          <p:cNvSpPr>
            <a:spLocks noGrp="1"/>
          </p:cNvSpPr>
          <p:nvPr>
            <p:ph type="sldNum" sz="quarter" idx="2"/>
          </p:nvPr>
        </p:nvSpPr>
        <p:spPr>
          <a:xfrm>
            <a:off x="6553200" y="6356350"/>
            <a:ext cx="332740" cy="348429"/>
          </a:xfrm>
          <a:prstGeom prst="rect">
            <a:avLst/>
          </a:prstGeom>
        </p:spPr>
        <p:txBody>
          <a:bodyPr/>
          <a:lstStyle>
            <a:lvl1pPr algn="l">
              <a:defRPr sz="1800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85474880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83" name="Shape 8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4" name="Shape 8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57606159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839200" y="6477000"/>
            <a:ext cx="228600" cy="304800"/>
          </a:xfrm>
          <a:prstGeom prst="ellipse">
            <a:avLst/>
          </a:prstGeom>
          <a:ln w="952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vert="horz" lIns="0" tIns="0" rIns="0" bIns="0" rtlCol="0" anchor="ctr"/>
          <a:lstStyle>
            <a:lvl1pPr algn="ctr">
              <a:defRPr sz="800" b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457200"/>
            <a:fld id="{7BCF1C08-1012-4F39-A433-500C6DCF2BD3}" type="slidenum">
              <a:rPr lang="en-US" smtClean="0">
                <a:solidFill>
                  <a:srgbClr val="B6B491"/>
                </a:solidFill>
              </a:rPr>
              <a:pPr defTabSz="457200"/>
              <a:t>‹#›</a:t>
            </a:fld>
            <a:endParaRPr lang="en-US" dirty="0">
              <a:solidFill>
                <a:srgbClr val="B6B491"/>
              </a:solidFill>
            </a:endParaRPr>
          </a:p>
        </p:txBody>
      </p:sp>
    </p:spTree>
    <p:extLst/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5614" y="1201748"/>
            <a:ext cx="8451904" cy="510446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382001" y="6553200"/>
            <a:ext cx="762000" cy="304800"/>
          </a:xfrm>
          <a:prstGeom prst="rect">
            <a:avLst/>
          </a:prstGeom>
        </p:spPr>
        <p:txBody>
          <a:bodyPr lIns="91440" tIns="45720" rIns="91440" bIns="45720"/>
          <a:lstStyle>
            <a:lvl1pPr algn="r">
              <a:defRPr sz="13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C933AAA-F64E-4748-8A99-DCC60F15C72A}" type="slidenum">
              <a:rPr lang="en-US" smtClean="0">
                <a:solidFill>
                  <a:srgbClr val="000000"/>
                </a:solidFill>
                <a:latin typeface="Tahoma" pitchFamily="34" charset="0"/>
                <a:cs typeface="Arial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dirty="0">
              <a:solidFill>
                <a:srgbClr val="000000"/>
              </a:solidFill>
              <a:latin typeface="Tahoma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7109718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629400" y="6400800"/>
            <a:ext cx="1905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F47CF95-CA0B-488D-91DE-2BBA7CC92468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1"/>
          </p:nvPr>
        </p:nvSpPr>
        <p:spPr>
          <a:xfrm>
            <a:off x="0" y="6553200"/>
            <a:ext cx="1143000" cy="3048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 9:04:15 AM</a:t>
            </a:r>
          </a:p>
        </p:txBody>
      </p:sp>
    </p:spTree>
    <p:extLst>
      <p:ext uri="{BB962C8B-B14F-4D97-AF65-F5344CB8AC3E}">
        <p14:creationId xmlns:p14="http://schemas.microsoft.com/office/powerpoint/2010/main" val="20964038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4E24492-3EA5-478D-9F72-7B8FF369DDEB}" type="datetime1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17/05/2018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0338BC4-165C-45BE-83FF-C9C7D8E962C5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69049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4A6FE01-96D8-461F-B1B2-1F0C16D98900}" type="datetime1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17/05/2018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0338BC4-165C-45BE-83FF-C9C7D8E962C5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65925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3976A03-596E-4490-AE35-AFB744E08901}" type="datetime1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17/05/2018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0338BC4-165C-45BE-83FF-C9C7D8E962C5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91904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sldNum" sz="quarter" idx="2"/>
          </p:nvPr>
        </p:nvSpPr>
        <p:spPr>
          <a:xfrm>
            <a:off x="151472" y="6504014"/>
            <a:ext cx="245404" cy="226986"/>
          </a:xfrm>
          <a:prstGeom prst="rect">
            <a:avLst/>
          </a:prstGeom>
        </p:spPr>
        <p:txBody>
          <a:bodyPr anchor="b"/>
          <a:lstStyle>
            <a:lvl1pPr>
              <a:defRPr sz="1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  <p:sp>
        <p:nvSpPr>
          <p:cNvPr id="12" name="Shape 12"/>
          <p:cNvSpPr/>
          <p:nvPr/>
        </p:nvSpPr>
        <p:spPr>
          <a:xfrm>
            <a:off x="8747125" y="6631014"/>
            <a:ext cx="396875" cy="226986"/>
          </a:xfrm>
          <a:prstGeom prst="rect">
            <a:avLst/>
          </a:prstGeom>
          <a:ln w="12700">
            <a:miter lim="400000"/>
          </a:ln>
        </p:spPr>
        <p:txBody>
          <a:bodyPr lIns="45719" rIns="45719" anchor="b">
            <a:spAutoFit/>
          </a:bodyPr>
          <a:lstStyle/>
          <a:p>
            <a:pPr algn="r" hangingPunct="0">
              <a:defRPr sz="1000">
                <a:latin typeface="Arial"/>
                <a:ea typeface="Arial"/>
                <a:cs typeface="Arial"/>
                <a:sym typeface="Arial"/>
              </a:defRPr>
            </a:pPr>
            <a:endParaRPr sz="10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Shape 13"/>
          <p:cNvSpPr>
            <a:spLocks noGrp="1"/>
          </p:cNvSpPr>
          <p:nvPr>
            <p:ph type="title"/>
          </p:nvPr>
        </p:nvSpPr>
        <p:spPr>
          <a:xfrm>
            <a:off x="785812" y="2603500"/>
            <a:ext cx="7772401" cy="1470025"/>
          </a:xfrm>
          <a:prstGeom prst="rect">
            <a:avLst/>
          </a:prstGeom>
        </p:spPr>
        <p:txBody>
          <a:bodyPr lIns="45719" tIns="45719" rIns="45719" bIns="45719" anchor="ctr"/>
          <a:lstStyle>
            <a:lvl1pPr algn="r">
              <a:defRPr sz="3600"/>
            </a:lvl1pPr>
          </a:lstStyle>
          <a:p>
            <a:r>
              <a:t>Title Text</a:t>
            </a:r>
          </a:p>
        </p:txBody>
      </p:sp>
      <p:sp>
        <p:nvSpPr>
          <p:cNvPr id="14" name="Shape 14"/>
          <p:cNvSpPr>
            <a:spLocks noGrp="1"/>
          </p:cNvSpPr>
          <p:nvPr>
            <p:ph type="body" sz="quarter" idx="1"/>
          </p:nvPr>
        </p:nvSpPr>
        <p:spPr>
          <a:xfrm>
            <a:off x="2157413" y="4359275"/>
            <a:ext cx="6400801" cy="175260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r">
              <a:buSzTx/>
              <a:buNone/>
            </a:lvl1pPr>
            <a:lvl2pPr algn="r"/>
            <a:lvl3pPr algn="r"/>
            <a:lvl4pPr algn="r"/>
            <a:lvl5pPr algn="r"/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205496363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2" name="Shape 22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hape 2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05103893"/>
      </p:ext>
    </p:extLst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9" name="Shape 39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defRPr sz="2800"/>
            </a:lvl1pPr>
            <a:lvl2pPr marL="615685" indent="-275960">
              <a:spcBef>
                <a:spcPts val="600"/>
              </a:spcBef>
              <a:defRPr sz="2800"/>
            </a:lvl2pPr>
            <a:lvl3pPr marL="1003935" indent="-313373">
              <a:spcBef>
                <a:spcPts val="600"/>
              </a:spcBef>
              <a:defRPr sz="2800"/>
            </a:lvl3pPr>
            <a:lvl4pPr marL="1396647" indent="-367947">
              <a:spcBef>
                <a:spcPts val="600"/>
              </a:spcBef>
              <a:defRPr sz="2800"/>
            </a:lvl4pPr>
            <a:lvl5pPr marL="1791052" indent="-365477">
              <a:spcBef>
                <a:spcPts val="600"/>
              </a:spcBef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Shape 40"/>
          <p:cNvSpPr>
            <a:spLocks noGrp="1"/>
          </p:cNvSpPr>
          <p:nvPr>
            <p:ph type="sldNum" sz="quarter" idx="2"/>
          </p:nvPr>
        </p:nvSpPr>
        <p:spPr>
          <a:xfrm>
            <a:off x="6553200" y="6356350"/>
            <a:ext cx="332740" cy="348429"/>
          </a:xfrm>
          <a:prstGeom prst="rect">
            <a:avLst/>
          </a:prstGeom>
        </p:spPr>
        <p:txBody>
          <a:bodyPr/>
          <a:lstStyle>
            <a:lvl1pPr algn="l">
              <a:defRPr sz="1800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7914688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5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0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66689" y="192088"/>
            <a:ext cx="8237538" cy="88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5614" y="1201739"/>
            <a:ext cx="8237538" cy="4840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227943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4" r:id="rId3"/>
    <p:sldLayoutId id="2147483667" r:id="rId4"/>
    <p:sldLayoutId id="2147483671" r:id="rId5"/>
    <p:sldLayoutId id="2147483674" r:id="rId6"/>
  </p:sldLayoutIdLst>
  <p:transition>
    <p:fade/>
  </p:transition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300" b="1">
          <a:solidFill>
            <a:schemeClr val="tx2"/>
          </a:solidFill>
          <a:latin typeface="Arial" pitchFamily="34" charset="0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300" b="1">
          <a:solidFill>
            <a:schemeClr val="tx2"/>
          </a:solidFill>
          <a:latin typeface="Arial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300" b="1">
          <a:solidFill>
            <a:schemeClr val="tx2"/>
          </a:solidFill>
          <a:latin typeface="Arial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300" b="1">
          <a:solidFill>
            <a:schemeClr val="tx2"/>
          </a:solidFill>
          <a:latin typeface="Arial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300" b="1">
          <a:solidFill>
            <a:schemeClr val="tx2"/>
          </a:solidFill>
          <a:latin typeface="Arial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300" b="1">
          <a:solidFill>
            <a:schemeClr val="tx2"/>
          </a:solidFill>
          <a:latin typeface="Verdana" pitchFamily="96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300" b="1">
          <a:solidFill>
            <a:schemeClr val="tx2"/>
          </a:solidFill>
          <a:latin typeface="Verdana" pitchFamily="96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300" b="1">
          <a:solidFill>
            <a:schemeClr val="tx2"/>
          </a:solidFill>
          <a:latin typeface="Verdana" pitchFamily="96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300" b="1">
          <a:solidFill>
            <a:schemeClr val="tx2"/>
          </a:solidFill>
          <a:latin typeface="Verdana" pitchFamily="96" charset="0"/>
        </a:defRPr>
      </a:lvl9pPr>
    </p:titleStyle>
    <p:bodyStyle>
      <a:lvl1pPr marL="225425" indent="-225425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Arial" pitchFamily="34" charset="0"/>
          <a:ea typeface="+mn-ea"/>
          <a:cs typeface="+mn-cs"/>
        </a:defRPr>
      </a:lvl1pPr>
      <a:lvl2pPr marL="576263" indent="-236538" algn="l" rtl="0" eaLnBrk="0" fontAlgn="base" hangingPunct="0">
        <a:spcBef>
          <a:spcPct val="20000"/>
        </a:spcBef>
        <a:spcAft>
          <a:spcPct val="0"/>
        </a:spcAft>
        <a:buFont typeface="Verdana" pitchFamily="34" charset="0"/>
        <a:buChar char="–"/>
        <a:defRPr sz="2000">
          <a:solidFill>
            <a:schemeClr val="tx1"/>
          </a:solidFill>
          <a:latin typeface="Arial" pitchFamily="34" charset="0"/>
        </a:defRPr>
      </a:lvl2pPr>
      <a:lvl3pPr marL="914400" indent="-223838" algn="l" rtl="0" eaLnBrk="0" fontAlgn="base" hangingPunct="0">
        <a:spcBef>
          <a:spcPct val="20000"/>
        </a:spcBef>
        <a:spcAft>
          <a:spcPct val="0"/>
        </a:spcAft>
        <a:buFont typeface="Verdana" pitchFamily="34" charset="0"/>
        <a:buChar char="–"/>
        <a:defRPr>
          <a:solidFill>
            <a:schemeClr val="tx1"/>
          </a:solidFill>
          <a:latin typeface="Arial" pitchFamily="34" charset="0"/>
        </a:defRPr>
      </a:lvl3pPr>
      <a:lvl4pPr marL="1265238" indent="-236538" algn="l" rtl="0" eaLnBrk="0" fontAlgn="base" hangingPunct="0">
        <a:spcBef>
          <a:spcPct val="20000"/>
        </a:spcBef>
        <a:spcAft>
          <a:spcPct val="0"/>
        </a:spcAft>
        <a:buFont typeface="Verdana" pitchFamily="34" charset="0"/>
        <a:buChar char="–"/>
        <a:defRPr sz="1600">
          <a:solidFill>
            <a:schemeClr val="tx1"/>
          </a:solidFill>
          <a:latin typeface="Arial" pitchFamily="34" charset="0"/>
        </a:defRPr>
      </a:lvl4pPr>
      <a:lvl5pPr marL="1660525" indent="-234950" algn="l" rtl="0" eaLnBrk="0" fontAlgn="base" hangingPunct="0">
        <a:spcBef>
          <a:spcPct val="20000"/>
        </a:spcBef>
        <a:spcAft>
          <a:spcPct val="0"/>
        </a:spcAft>
        <a:buFont typeface="Verdana" pitchFamily="34" charset="0"/>
        <a:buChar char="–"/>
        <a:defRPr sz="1400">
          <a:solidFill>
            <a:schemeClr val="tx1"/>
          </a:solidFill>
          <a:latin typeface="Arial" pitchFamily="34" charset="0"/>
        </a:defRPr>
      </a:lvl5pPr>
      <a:lvl6pPr marL="2117725" indent="-234950" algn="l" rtl="0" eaLnBrk="1" fontAlgn="base" hangingPunct="1">
        <a:spcBef>
          <a:spcPct val="20000"/>
        </a:spcBef>
        <a:spcAft>
          <a:spcPct val="0"/>
        </a:spcAft>
        <a:buFont typeface="Verdana" pitchFamily="96" charset="0"/>
        <a:buChar char="–"/>
        <a:defRPr sz="1400">
          <a:solidFill>
            <a:schemeClr val="tx1"/>
          </a:solidFill>
          <a:latin typeface="+mn-lt"/>
        </a:defRPr>
      </a:lvl6pPr>
      <a:lvl7pPr marL="2574925" indent="-234950" algn="l" rtl="0" eaLnBrk="1" fontAlgn="base" hangingPunct="1">
        <a:spcBef>
          <a:spcPct val="20000"/>
        </a:spcBef>
        <a:spcAft>
          <a:spcPct val="0"/>
        </a:spcAft>
        <a:buFont typeface="Verdana" pitchFamily="96" charset="0"/>
        <a:buChar char="–"/>
        <a:defRPr sz="1400">
          <a:solidFill>
            <a:schemeClr val="tx1"/>
          </a:solidFill>
          <a:latin typeface="+mn-lt"/>
        </a:defRPr>
      </a:lvl7pPr>
      <a:lvl8pPr marL="3032125" indent="-234950" algn="l" rtl="0" eaLnBrk="1" fontAlgn="base" hangingPunct="1">
        <a:spcBef>
          <a:spcPct val="20000"/>
        </a:spcBef>
        <a:spcAft>
          <a:spcPct val="0"/>
        </a:spcAft>
        <a:buFont typeface="Verdana" pitchFamily="96" charset="0"/>
        <a:buChar char="–"/>
        <a:defRPr sz="1400">
          <a:solidFill>
            <a:schemeClr val="tx1"/>
          </a:solidFill>
          <a:latin typeface="+mn-lt"/>
        </a:defRPr>
      </a:lvl8pPr>
      <a:lvl9pPr marL="3489325" indent="-234950" algn="l" rtl="0" eaLnBrk="1" fontAlgn="base" hangingPunct="1">
        <a:spcBef>
          <a:spcPct val="20000"/>
        </a:spcBef>
        <a:spcAft>
          <a:spcPct val="0"/>
        </a:spcAft>
        <a:buFont typeface="Verdana" pitchFamily="96" charset="0"/>
        <a:buChar char="–"/>
        <a:defRPr sz="14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Off val="4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166689" y="192087"/>
            <a:ext cx="8237539" cy="889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455614" y="1201747"/>
            <a:ext cx="8451905" cy="51044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8859605" y="6553200"/>
            <a:ext cx="284396" cy="294640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 algn="r">
              <a:defRPr sz="1300"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pPr hangingPunct="0"/>
            <a:fld id="{86CB4B4D-7CA3-9044-876B-883B54F8677D}" type="slidenum">
              <a:rPr kern="0">
                <a:solidFill>
                  <a:srgbClr val="000000"/>
                </a:solidFill>
              </a:rPr>
              <a:pPr hangingPunct="0"/>
              <a:t>‹#›</a:t>
            </a:fld>
            <a:endParaRPr ker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06421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9" r:id="rId3"/>
    <p:sldLayoutId id="2147483680" r:id="rId4"/>
    <p:sldLayoutId id="2147483682" r:id="rId5"/>
    <p:sldLayoutId id="2147483683" r:id="rId6"/>
    <p:sldLayoutId id="2147483684" r:id="rId7"/>
  </p:sldLayoutIdLst>
  <p:transition spd="med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00" b="1" i="0" u="none" strike="noStrike" cap="none" spc="0" baseline="0">
          <a:ln>
            <a:noFill/>
          </a:ln>
          <a:solidFill>
            <a:srgbClr val="0860A8"/>
          </a:solidFill>
          <a:uFillTx/>
          <a:latin typeface="Arial"/>
          <a:ea typeface="Arial"/>
          <a:cs typeface="Arial"/>
          <a:sym typeface="Arial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00" b="1" i="0" u="none" strike="noStrike" cap="none" spc="0" baseline="0">
          <a:ln>
            <a:noFill/>
          </a:ln>
          <a:solidFill>
            <a:srgbClr val="0860A8"/>
          </a:solidFill>
          <a:uFillTx/>
          <a:latin typeface="Arial"/>
          <a:ea typeface="Arial"/>
          <a:cs typeface="Arial"/>
          <a:sym typeface="Arial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00" b="1" i="0" u="none" strike="noStrike" cap="none" spc="0" baseline="0">
          <a:ln>
            <a:noFill/>
          </a:ln>
          <a:solidFill>
            <a:srgbClr val="0860A8"/>
          </a:solidFill>
          <a:uFillTx/>
          <a:latin typeface="Arial"/>
          <a:ea typeface="Arial"/>
          <a:cs typeface="Arial"/>
          <a:sym typeface="Arial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00" b="1" i="0" u="none" strike="noStrike" cap="none" spc="0" baseline="0">
          <a:ln>
            <a:noFill/>
          </a:ln>
          <a:solidFill>
            <a:srgbClr val="0860A8"/>
          </a:solidFill>
          <a:uFillTx/>
          <a:latin typeface="Arial"/>
          <a:ea typeface="Arial"/>
          <a:cs typeface="Arial"/>
          <a:sym typeface="Arial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00" b="1" i="0" u="none" strike="noStrike" cap="none" spc="0" baseline="0">
          <a:ln>
            <a:noFill/>
          </a:ln>
          <a:solidFill>
            <a:srgbClr val="0860A8"/>
          </a:solidFill>
          <a:uFillTx/>
          <a:latin typeface="Arial"/>
          <a:ea typeface="Arial"/>
          <a:cs typeface="Arial"/>
          <a:sym typeface="Arial"/>
        </a:defRPr>
      </a:lvl5pPr>
      <a:lvl6pPr marL="0" marR="0" indent="4572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00" b="1" i="0" u="none" strike="noStrike" cap="none" spc="0" baseline="0">
          <a:ln>
            <a:noFill/>
          </a:ln>
          <a:solidFill>
            <a:srgbClr val="0860A8"/>
          </a:solidFill>
          <a:uFillTx/>
          <a:latin typeface="Arial"/>
          <a:ea typeface="Arial"/>
          <a:cs typeface="Arial"/>
          <a:sym typeface="Arial"/>
        </a:defRPr>
      </a:lvl6pPr>
      <a:lvl7pPr marL="0" marR="0" indent="914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00" b="1" i="0" u="none" strike="noStrike" cap="none" spc="0" baseline="0">
          <a:ln>
            <a:noFill/>
          </a:ln>
          <a:solidFill>
            <a:srgbClr val="0860A8"/>
          </a:solidFill>
          <a:uFillTx/>
          <a:latin typeface="Arial"/>
          <a:ea typeface="Arial"/>
          <a:cs typeface="Arial"/>
          <a:sym typeface="Arial"/>
        </a:defRPr>
      </a:lvl7pPr>
      <a:lvl8pPr marL="0" marR="0" indent="1371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00" b="1" i="0" u="none" strike="noStrike" cap="none" spc="0" baseline="0">
          <a:ln>
            <a:noFill/>
          </a:ln>
          <a:solidFill>
            <a:srgbClr val="0860A8"/>
          </a:solidFill>
          <a:uFillTx/>
          <a:latin typeface="Arial"/>
          <a:ea typeface="Arial"/>
          <a:cs typeface="Arial"/>
          <a:sym typeface="Arial"/>
        </a:defRPr>
      </a:lvl8pPr>
      <a:lvl9pPr marL="0" marR="0" indent="18288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00" b="1" i="0" u="none" strike="noStrike" cap="none" spc="0" baseline="0">
          <a:ln>
            <a:noFill/>
          </a:ln>
          <a:solidFill>
            <a:srgbClr val="0860A8"/>
          </a:solidFill>
          <a:uFillTx/>
          <a:latin typeface="Arial"/>
          <a:ea typeface="Arial"/>
          <a:cs typeface="Arial"/>
          <a:sym typeface="Arial"/>
        </a:defRPr>
      </a:lvl9pPr>
    </p:titleStyle>
    <p:bodyStyle>
      <a:lvl1pPr marL="225425" marR="0" indent="-225425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1pPr>
      <a:lvl2pPr marL="623570" marR="0" indent="-283845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–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2pPr>
      <a:lvl3pPr marL="989012" marR="0" indent="-298450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–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3pPr>
      <a:lvl4pPr marL="1383507" marR="0" indent="-354807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–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4pPr>
      <a:lvl5pPr marL="1828346" marR="0" indent="-402771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–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5pPr>
      <a:lvl6pPr marL="2285546" marR="0" indent="-402771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–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6pPr>
      <a:lvl7pPr marL="2742746" marR="0" indent="-402771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–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7pPr>
      <a:lvl8pPr marL="3199946" marR="0" indent="-402771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–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8pPr>
      <a:lvl9pPr marL="3657146" marR="0" indent="-402771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–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ahoma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ahoma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ahoma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ahoma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ahoma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ahoma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ahoma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ahoma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ahoma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 userDrawn="1"/>
        </p:nvSpPr>
        <p:spPr>
          <a:xfrm>
            <a:off x="1613750" y="492129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endParaRPr lang="en-US" sz="1800" dirty="0">
              <a:solidFill>
                <a:prstClr val="black"/>
              </a:solidFill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0" y="6287280"/>
            <a:ext cx="9144000" cy="570720"/>
          </a:xfrm>
          <a:prstGeom prst="rect">
            <a:avLst/>
          </a:prstGeom>
          <a:solidFill>
            <a:srgbClr val="002845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1800" dirty="0">
              <a:solidFill>
                <a:prstClr val="black"/>
              </a:solidFill>
            </a:endParaRPr>
          </a:p>
        </p:txBody>
      </p:sp>
      <p:pic>
        <p:nvPicPr>
          <p:cNvPr id="6" name="Picture 5" descr="SC16.EmbroideryWhiteTextOutline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95" y="6353296"/>
            <a:ext cx="680790" cy="432795"/>
          </a:xfrm>
          <a:prstGeom prst="rect">
            <a:avLst/>
          </a:prstGeom>
        </p:spPr>
      </p:pic>
      <p:sp>
        <p:nvSpPr>
          <p:cNvPr id="7" name="Parallelogram 6"/>
          <p:cNvSpPr/>
          <p:nvPr userDrawn="1"/>
        </p:nvSpPr>
        <p:spPr>
          <a:xfrm>
            <a:off x="7091047" y="6287280"/>
            <a:ext cx="1749202" cy="570720"/>
          </a:xfrm>
          <a:prstGeom prst="parallelogram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1800" dirty="0">
              <a:solidFill>
                <a:prstClr val="black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8119806" y="6287280"/>
            <a:ext cx="1024194" cy="56369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1800" dirty="0">
              <a:solidFill>
                <a:prstClr val="black"/>
              </a:solidFill>
            </a:endParaRPr>
          </a:p>
        </p:txBody>
      </p:sp>
      <p:pic>
        <p:nvPicPr>
          <p:cNvPr id="8" name="Picture 7" descr="cray_logo_registered_white-01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6212" y="6434882"/>
            <a:ext cx="1555370" cy="27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2203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p:transition>
    <p:fade/>
  </p:transition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2600" b="1" kern="1200" spc="-30" baseline="0">
          <a:solidFill>
            <a:schemeClr val="accent5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283464" indent="-283464" algn="l" defTabSz="914400" rtl="0" eaLnBrk="1" latinLnBrk="0" hangingPunct="1">
        <a:lnSpc>
          <a:spcPct val="85000"/>
        </a:lnSpc>
        <a:spcBef>
          <a:spcPts val="150"/>
        </a:spcBef>
        <a:spcAft>
          <a:spcPts val="150"/>
        </a:spcAft>
        <a:buClr>
          <a:schemeClr val="accent2"/>
        </a:buClr>
        <a:buSzPct val="100000"/>
        <a:buFont typeface="Arial" pitchFamily="34" charset="0"/>
        <a:buChar char="●"/>
        <a:defRPr sz="2400" b="1" kern="1200" spc="-30" baseline="0">
          <a:solidFill>
            <a:schemeClr val="tx1">
              <a:lumMod val="65000"/>
              <a:lumOff val="35000"/>
            </a:schemeClr>
          </a:solidFill>
          <a:latin typeface="Arial" pitchFamily="34" charset="0"/>
          <a:ea typeface="+mn-ea"/>
          <a:cs typeface="Arial" pitchFamily="34" charset="0"/>
        </a:defRPr>
      </a:lvl1pPr>
      <a:lvl2pPr marL="649224" indent="-285750" algn="l" defTabSz="914400" rtl="0" eaLnBrk="1" latinLnBrk="0" hangingPunct="1">
        <a:lnSpc>
          <a:spcPct val="85000"/>
        </a:lnSpc>
        <a:spcBef>
          <a:spcPts val="150"/>
        </a:spcBef>
        <a:spcAft>
          <a:spcPts val="150"/>
        </a:spcAft>
        <a:buClr>
          <a:schemeClr val="accent2"/>
        </a:buClr>
        <a:buSzPct val="85000"/>
        <a:buFont typeface="Calibri" pitchFamily="34" charset="0"/>
        <a:buChar char="●"/>
        <a:defRPr lang="en-US" sz="2000" kern="1200" dirty="0" smtClean="0">
          <a:solidFill>
            <a:schemeClr val="tx1">
              <a:lumMod val="50000"/>
              <a:lumOff val="50000"/>
            </a:schemeClr>
          </a:solidFill>
          <a:latin typeface="Arial" pitchFamily="34" charset="0"/>
          <a:ea typeface="+mn-ea"/>
          <a:cs typeface="Arial" pitchFamily="34" charset="0"/>
        </a:defRPr>
      </a:lvl2pPr>
      <a:lvl3pPr marL="914400" indent="-228600" algn="l" defTabSz="914400" rtl="0" eaLnBrk="1" latinLnBrk="0" hangingPunct="1">
        <a:lnSpc>
          <a:spcPct val="85000"/>
        </a:lnSpc>
        <a:spcBef>
          <a:spcPts val="150"/>
        </a:spcBef>
        <a:spcAft>
          <a:spcPts val="150"/>
        </a:spcAft>
        <a:buClr>
          <a:schemeClr val="tx2">
            <a:lumMod val="60000"/>
            <a:lumOff val="40000"/>
          </a:schemeClr>
        </a:buClr>
        <a:buSzPct val="85000"/>
        <a:buFont typeface="Calibri" pitchFamily="34" charset="0"/>
        <a:buChar char="●"/>
        <a:defRPr lang="en-US" sz="1800" kern="1200" dirty="0" smtClean="0">
          <a:solidFill>
            <a:schemeClr val="tx1">
              <a:lumMod val="50000"/>
              <a:lumOff val="50000"/>
            </a:schemeClr>
          </a:solidFill>
          <a:latin typeface="Arial" pitchFamily="34" charset="0"/>
          <a:ea typeface="+mn-ea"/>
          <a:cs typeface="Arial" pitchFamily="34" charset="0"/>
        </a:defRPr>
      </a:lvl3pPr>
      <a:lvl4pPr marL="1188720" indent="-228600" algn="l" defTabSz="914400" rtl="0" eaLnBrk="1" latinLnBrk="0" hangingPunct="1">
        <a:lnSpc>
          <a:spcPct val="85000"/>
        </a:lnSpc>
        <a:spcBef>
          <a:spcPts val="150"/>
        </a:spcBef>
        <a:spcAft>
          <a:spcPts val="150"/>
        </a:spcAft>
        <a:buClr>
          <a:schemeClr val="tx2">
            <a:lumMod val="60000"/>
            <a:lumOff val="40000"/>
          </a:schemeClr>
        </a:buClr>
        <a:buSzPct val="85000"/>
        <a:buFont typeface="Calibri" pitchFamily="34" charset="0"/>
        <a:buChar char="●"/>
        <a:defRPr lang="en-US" sz="1600" kern="1200" dirty="0" smtClean="0">
          <a:solidFill>
            <a:schemeClr val="tx1">
              <a:lumMod val="50000"/>
              <a:lumOff val="50000"/>
            </a:schemeClr>
          </a:solidFill>
          <a:latin typeface="Arial" pitchFamily="34" charset="0"/>
          <a:ea typeface="+mn-ea"/>
          <a:cs typeface="Arial" pitchFamily="34" charset="0"/>
        </a:defRPr>
      </a:lvl4pPr>
      <a:lvl5pPr marL="1463040" indent="-228600" algn="l" defTabSz="914400" rtl="0" eaLnBrk="1" latinLnBrk="0" hangingPunct="1">
        <a:lnSpc>
          <a:spcPct val="85000"/>
        </a:lnSpc>
        <a:spcBef>
          <a:spcPts val="150"/>
        </a:spcBef>
        <a:spcAft>
          <a:spcPts val="150"/>
        </a:spcAft>
        <a:buClr>
          <a:schemeClr val="tx2">
            <a:lumMod val="60000"/>
            <a:lumOff val="40000"/>
          </a:schemeClr>
        </a:buClr>
        <a:buSzPct val="85000"/>
        <a:buFont typeface="Calibri" pitchFamily="34" charset="0"/>
        <a:buChar char="●"/>
        <a:defRPr lang="en-US" sz="1600" kern="1200" dirty="0">
          <a:solidFill>
            <a:schemeClr val="tx1">
              <a:lumMod val="50000"/>
              <a:lumOff val="50000"/>
            </a:schemeClr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tiff"/><Relationship Id="rId3" Type="http://schemas.openxmlformats.org/officeDocument/2006/relationships/image" Target="../media/image5.png"/><Relationship Id="rId7" Type="http://schemas.openxmlformats.org/officeDocument/2006/relationships/image" Target="../media/image9.emf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11" Type="http://schemas.openxmlformats.org/officeDocument/2006/relationships/image" Target="../media/image13.jpeg"/><Relationship Id="rId5" Type="http://schemas.openxmlformats.org/officeDocument/2006/relationships/image" Target="../media/image7.png"/><Relationship Id="rId10" Type="http://schemas.openxmlformats.org/officeDocument/2006/relationships/image" Target="../media/image12.tiff"/><Relationship Id="rId4" Type="http://schemas.openxmlformats.org/officeDocument/2006/relationships/image" Target="../media/image6.png"/><Relationship Id="rId9" Type="http://schemas.openxmlformats.org/officeDocument/2006/relationships/image" Target="../media/image11.tif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openmp.org/resources/openmp-compilers/" TargetMode="External"/><Relationship Id="rId1" Type="http://schemas.openxmlformats.org/officeDocument/2006/relationships/slideLayout" Target="../slideLayouts/slideLayout8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73844" y="1633487"/>
            <a:ext cx="8596313" cy="1143000"/>
          </a:xfrm>
          <a:noFill/>
        </p:spPr>
        <p:txBody>
          <a:bodyPr/>
          <a:lstStyle/>
          <a:p>
            <a:pPr algn="ctr" eaLnBrk="1" hangingPunct="1">
              <a:lnSpc>
                <a:spcPct val="89000"/>
              </a:lnSpc>
            </a:pPr>
            <a:r>
              <a:rPr lang="en-US" altLang="zh-CN" sz="4400" dirty="0">
                <a:ea typeface="SimSun" pitchFamily="2" charset="-122"/>
              </a:rPr>
              <a:t>Programming Your GPU with </a:t>
            </a:r>
            <a:r>
              <a:rPr lang="en-US" altLang="zh-CN" sz="4400" dirty="0" err="1">
                <a:ea typeface="SimSun" pitchFamily="2" charset="-122"/>
              </a:rPr>
              <a:t>OpenMP</a:t>
            </a:r>
            <a:r>
              <a:rPr lang="en-US" altLang="zh-CN" sz="4400" baseline="30000" dirty="0">
                <a:ea typeface="SimSun" pitchFamily="2" charset="-122"/>
              </a:rPr>
              <a:t>*</a:t>
            </a:r>
            <a:endParaRPr lang="en-US" altLang="zh-CN" sz="4400" dirty="0">
              <a:ea typeface="SimSun" pitchFamily="2" charset="-122"/>
            </a:endParaRPr>
          </a:p>
        </p:txBody>
      </p:sp>
      <p:pic>
        <p:nvPicPr>
          <p:cNvPr id="5125" name="Picture 4" descr="OpenMP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76600" y="342850"/>
            <a:ext cx="2590800" cy="928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26" name="Text Box 6"/>
          <p:cNvSpPr txBox="1">
            <a:spLocks noChangeArrowheads="1"/>
          </p:cNvSpPr>
          <p:nvPr/>
        </p:nvSpPr>
        <p:spPr bwMode="auto">
          <a:xfrm>
            <a:off x="1631576" y="6604000"/>
            <a:ext cx="4912659" cy="25400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1000" b="0" dirty="0">
                <a:latin typeface="Arial" charset="0"/>
              </a:rPr>
              <a:t>* </a:t>
            </a:r>
            <a:r>
              <a:rPr lang="en-US" altLang="zh-CN" sz="1000" b="0" dirty="0">
                <a:latin typeface="Arial" charset="0"/>
              </a:rPr>
              <a:t>The name “</a:t>
            </a:r>
            <a:r>
              <a:rPr lang="en-US" altLang="zh-CN" sz="1000" b="0" dirty="0" err="1">
                <a:latin typeface="Arial" charset="0"/>
              </a:rPr>
              <a:t>OpenMP</a:t>
            </a:r>
            <a:r>
              <a:rPr lang="en-US" altLang="zh-CN" sz="1000" b="0" dirty="0">
                <a:latin typeface="Arial" charset="0"/>
              </a:rPr>
              <a:t>” is the property of the </a:t>
            </a:r>
            <a:r>
              <a:rPr lang="en-US" altLang="zh-CN" sz="1000" b="0" dirty="0" err="1">
                <a:latin typeface="Arial" charset="0"/>
              </a:rPr>
              <a:t>OpenMP</a:t>
            </a:r>
            <a:r>
              <a:rPr lang="en-US" altLang="zh-CN" sz="1000" b="0" dirty="0">
                <a:latin typeface="Arial" charset="0"/>
              </a:rPr>
              <a:t> Architecture Review Board.</a:t>
            </a: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1889438" y="4501649"/>
            <a:ext cx="5066166" cy="1492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algn="ctr">
              <a:lnSpc>
                <a:spcPct val="94000"/>
              </a:lnSpc>
              <a:spcBef>
                <a:spcPct val="30000"/>
              </a:spcBef>
              <a:buClr>
                <a:schemeClr val="tx2"/>
              </a:buClr>
              <a:buSzPct val="75000"/>
            </a:pPr>
            <a:r>
              <a:rPr lang="en-US" altLang="zh-CN" b="1" kern="0" dirty="0"/>
              <a:t>Simon McIntosh-Smith, </a:t>
            </a:r>
            <a:r>
              <a:rPr lang="en-US" altLang="zh-CN" kern="0" dirty="0"/>
              <a:t>Matt Martineau, Andrei Poenaru, Patrick Atkinson</a:t>
            </a:r>
          </a:p>
          <a:p>
            <a:pPr algn="ctr">
              <a:lnSpc>
                <a:spcPct val="94000"/>
              </a:lnSpc>
              <a:spcBef>
                <a:spcPct val="30000"/>
              </a:spcBef>
              <a:buClr>
                <a:schemeClr val="tx2"/>
              </a:buClr>
              <a:buSzPct val="75000"/>
            </a:pPr>
            <a:r>
              <a:rPr lang="en-US" altLang="zh-CN" b="1" kern="0" dirty="0"/>
              <a:t>University of Bristol</a:t>
            </a:r>
          </a:p>
          <a:p>
            <a:pPr algn="ctr">
              <a:lnSpc>
                <a:spcPct val="94000"/>
              </a:lnSpc>
              <a:spcBef>
                <a:spcPct val="30000"/>
              </a:spcBef>
              <a:buClr>
                <a:schemeClr val="tx2"/>
              </a:buClr>
              <a:buSzPct val="75000"/>
            </a:pPr>
            <a:r>
              <a:rPr lang="en-US" altLang="zh-CN" b="1" kern="0" dirty="0"/>
              <a:t>simonm@cs.bris.ac.uk</a:t>
            </a:r>
          </a:p>
        </p:txBody>
      </p:sp>
    </p:spTree>
    <p:extLst>
      <p:ext uri="{BB962C8B-B14F-4D97-AF65-F5344CB8AC3E}">
        <p14:creationId xmlns:p14="http://schemas.microsoft.com/office/powerpoint/2010/main" val="1396574030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4631" y="52823"/>
            <a:ext cx="8237538" cy="553208"/>
          </a:xfrm>
        </p:spPr>
        <p:txBody>
          <a:bodyPr/>
          <a:lstStyle/>
          <a:p>
            <a:r>
              <a:rPr lang="en-US" dirty="0" err="1"/>
              <a:t>OpenMP</a:t>
            </a:r>
            <a:r>
              <a:rPr lang="en-US" dirty="0"/>
              <a:t> with target devices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382000" y="6553200"/>
            <a:ext cx="762000" cy="304800"/>
          </a:xfr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C933AAA-F64E-4748-8A99-DCC60F15C72A}" type="slidenum">
              <a:rPr lang="en-US" smtClean="0">
                <a:solidFill>
                  <a:srgbClr val="000000"/>
                </a:solidFill>
                <a:latin typeface="Tahoma" pitchFamily="34" charset="0"/>
                <a:cs typeface="Arial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10</a:t>
            </a:fld>
            <a:endParaRPr lang="en-US" dirty="0">
              <a:solidFill>
                <a:srgbClr val="000000"/>
              </a:solidFill>
              <a:latin typeface="Tahoma" pitchFamily="34" charset="0"/>
              <a:cs typeface="Arial" pitchFamily="34" charset="0"/>
            </a:endParaRPr>
          </a:p>
        </p:txBody>
      </p:sp>
      <p:sp>
        <p:nvSpPr>
          <p:cNvPr id="6" name="Line 7"/>
          <p:cNvSpPr>
            <a:spLocks noChangeShapeType="1"/>
          </p:cNvSpPr>
          <p:nvPr/>
        </p:nvSpPr>
        <p:spPr bwMode="auto">
          <a:xfrm>
            <a:off x="1865538" y="3613890"/>
            <a:ext cx="1282949" cy="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0" name="Line 11"/>
          <p:cNvSpPr>
            <a:spLocks noChangeShapeType="1"/>
          </p:cNvSpPr>
          <p:nvPr/>
        </p:nvSpPr>
        <p:spPr bwMode="auto">
          <a:xfrm>
            <a:off x="3806133" y="4225525"/>
            <a:ext cx="1282949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4" name="Line 15"/>
          <p:cNvSpPr>
            <a:spLocks noChangeShapeType="1"/>
          </p:cNvSpPr>
          <p:nvPr/>
        </p:nvSpPr>
        <p:spPr bwMode="auto">
          <a:xfrm>
            <a:off x="3159268" y="3625113"/>
            <a:ext cx="636084" cy="600412"/>
          </a:xfrm>
          <a:prstGeom prst="line">
            <a:avLst/>
          </a:prstGeom>
          <a:noFill/>
          <a:ln w="25400">
            <a:solidFill>
              <a:schemeClr val="tx1"/>
            </a:solidFill>
            <a:prstDash val="dash"/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8" name="Line 19"/>
          <p:cNvSpPr>
            <a:spLocks noChangeShapeType="1"/>
          </p:cNvSpPr>
          <p:nvPr/>
        </p:nvSpPr>
        <p:spPr bwMode="auto">
          <a:xfrm flipV="1">
            <a:off x="5401756" y="3649539"/>
            <a:ext cx="882086" cy="575984"/>
          </a:xfrm>
          <a:prstGeom prst="line">
            <a:avLst/>
          </a:prstGeom>
          <a:noFill/>
          <a:ln w="25400">
            <a:solidFill>
              <a:schemeClr val="tx1"/>
            </a:solidFill>
            <a:prstDash val="dash"/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9" name="Line 20"/>
          <p:cNvSpPr>
            <a:spLocks noChangeShapeType="1"/>
          </p:cNvSpPr>
          <p:nvPr/>
        </p:nvSpPr>
        <p:spPr bwMode="auto">
          <a:xfrm>
            <a:off x="6283842" y="3625113"/>
            <a:ext cx="1282949" cy="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71053" y="1834184"/>
            <a:ext cx="5400002" cy="1779706"/>
            <a:chOff x="71053" y="1834184"/>
            <a:chExt cx="5400002" cy="1779706"/>
          </a:xfrm>
        </p:grpSpPr>
        <p:sp>
          <p:nvSpPr>
            <p:cNvPr id="23" name="TextBox 22"/>
            <p:cNvSpPr txBox="1"/>
            <p:nvPr/>
          </p:nvSpPr>
          <p:spPr>
            <a:xfrm>
              <a:off x="71054" y="1834184"/>
              <a:ext cx="5400000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342900" indent="-342900">
                <a:buFont typeface="+mj-lt"/>
                <a:buAutoNum type="arabicPeriod"/>
              </a:pPr>
              <a:r>
                <a:rPr lang="en-US" dirty="0"/>
                <a:t>Program begins.  Launches </a:t>
              </a:r>
              <a:r>
                <a:rPr lang="en-US" b="1" dirty="0"/>
                <a:t>Initial thread </a:t>
              </a:r>
              <a:r>
                <a:rPr lang="en-US" dirty="0"/>
                <a:t>running on the </a:t>
              </a:r>
              <a:r>
                <a:rPr lang="en-US" b="1" dirty="0"/>
                <a:t>host device</a:t>
              </a:r>
              <a:r>
                <a:rPr lang="en-US" dirty="0"/>
                <a:t>.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71053" y="2547103"/>
              <a:ext cx="5400001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342900" indent="-342900">
                <a:buFont typeface="+mj-lt"/>
                <a:buAutoNum type="arabicPeriod" startAt="2"/>
              </a:pPr>
              <a:r>
                <a:rPr lang="en-US" dirty="0"/>
                <a:t>Implicit parallel region surrounds entire program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71054" y="2988164"/>
              <a:ext cx="5400001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342900" indent="-342900">
                <a:buFont typeface="+mj-lt"/>
                <a:buAutoNum type="arabicPeriod" startAt="3"/>
              </a:pPr>
              <a:r>
                <a:rPr lang="en-US" dirty="0"/>
                <a:t>Initial task begins execution</a:t>
              </a:r>
            </a:p>
          </p:txBody>
        </p:sp>
        <p:cxnSp>
          <p:nvCxnSpPr>
            <p:cNvPr id="21" name="Straight Arrow Connector 20"/>
            <p:cNvCxnSpPr>
              <a:endCxn id="6" idx="0"/>
            </p:cNvCxnSpPr>
            <p:nvPr/>
          </p:nvCxnSpPr>
          <p:spPr bwMode="auto">
            <a:xfrm>
              <a:off x="1017359" y="3357496"/>
              <a:ext cx="848179" cy="256394"/>
            </a:xfrm>
            <a:prstGeom prst="straightConnector1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grpSp>
        <p:nvGrpSpPr>
          <p:cNvPr id="5" name="Group 4"/>
          <p:cNvGrpSpPr/>
          <p:nvPr/>
        </p:nvGrpSpPr>
        <p:grpSpPr>
          <a:xfrm>
            <a:off x="124413" y="3643316"/>
            <a:ext cx="3034855" cy="3108035"/>
            <a:chOff x="124413" y="3643316"/>
            <a:chExt cx="3034855" cy="3108035"/>
          </a:xfrm>
        </p:grpSpPr>
        <p:sp>
          <p:nvSpPr>
            <p:cNvPr id="24" name="TextBox 23"/>
            <p:cNvSpPr txBox="1"/>
            <p:nvPr/>
          </p:nvSpPr>
          <p:spPr>
            <a:xfrm>
              <a:off x="124413" y="4090273"/>
              <a:ext cx="3013294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342900" indent="-342900">
                <a:buFont typeface="+mj-lt"/>
                <a:buAutoNum type="arabicPeriod" startAt="4"/>
              </a:pPr>
              <a:r>
                <a:rPr lang="en-US" dirty="0"/>
                <a:t>Initial thread encounters the target directive.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24413" y="4814971"/>
              <a:ext cx="3034855" cy="92333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342900" indent="-342900">
                <a:buFont typeface="+mj-lt"/>
                <a:buAutoNum type="arabicPeriod" startAt="5"/>
              </a:pPr>
              <a:r>
                <a:rPr lang="en-US" dirty="0"/>
                <a:t>Initial task generates a target task which is a </a:t>
              </a:r>
              <a:r>
                <a:rPr lang="en-US" dirty="0" err="1"/>
                <a:t>mergable</a:t>
              </a:r>
              <a:r>
                <a:rPr lang="en-US" dirty="0"/>
                <a:t>, included task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24413" y="5828021"/>
              <a:ext cx="3013294" cy="92333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342900" indent="-342900">
                <a:buFont typeface="+mj-lt"/>
                <a:buAutoNum type="arabicPeriod" startAt="6"/>
              </a:pPr>
              <a:r>
                <a:rPr lang="en-US" dirty="0"/>
                <a:t>Target task launches target region on the device</a:t>
              </a:r>
            </a:p>
          </p:txBody>
        </p:sp>
        <p:cxnSp>
          <p:nvCxnSpPr>
            <p:cNvPr id="31" name="Straight Arrow Connector 30"/>
            <p:cNvCxnSpPr/>
            <p:nvPr/>
          </p:nvCxnSpPr>
          <p:spPr bwMode="auto">
            <a:xfrm flipV="1">
              <a:off x="1641840" y="3643316"/>
              <a:ext cx="1517427" cy="476382"/>
            </a:xfrm>
            <a:prstGeom prst="straightConnector1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grpSp>
        <p:nvGrpSpPr>
          <p:cNvPr id="8" name="Group 7"/>
          <p:cNvGrpSpPr/>
          <p:nvPr/>
        </p:nvGrpSpPr>
        <p:grpSpPr>
          <a:xfrm>
            <a:off x="6163293" y="1870158"/>
            <a:ext cx="2806995" cy="1754955"/>
            <a:chOff x="6163293" y="1870158"/>
            <a:chExt cx="2806995" cy="1754955"/>
          </a:xfrm>
        </p:grpSpPr>
        <p:sp>
          <p:nvSpPr>
            <p:cNvPr id="45" name="TextBox 44"/>
            <p:cNvSpPr txBox="1"/>
            <p:nvPr/>
          </p:nvSpPr>
          <p:spPr>
            <a:xfrm>
              <a:off x="6163293" y="1870158"/>
              <a:ext cx="2806995" cy="147732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342900" indent="-342900">
                <a:buFont typeface="+mj-lt"/>
                <a:buAutoNum type="arabicPeriod" startAt="10"/>
              </a:pPr>
              <a:r>
                <a:rPr lang="en-US" dirty="0"/>
                <a:t> Initial task on host continues once execution associated with the target region completes</a:t>
              </a:r>
            </a:p>
          </p:txBody>
        </p:sp>
        <p:cxnSp>
          <p:nvCxnSpPr>
            <p:cNvPr id="47" name="Straight Arrow Connector 46"/>
            <p:cNvCxnSpPr>
              <a:stCxn id="45" idx="2"/>
              <a:endCxn id="19" idx="0"/>
            </p:cNvCxnSpPr>
            <p:nvPr/>
          </p:nvCxnSpPr>
          <p:spPr bwMode="auto">
            <a:xfrm flipH="1">
              <a:off x="6283842" y="3347486"/>
              <a:ext cx="1282949" cy="277627"/>
            </a:xfrm>
            <a:prstGeom prst="straightConnector1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pic>
        <p:nvPicPr>
          <p:cNvPr id="40" name="Picture 39" descr="fermi-bloc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9208" y="3950798"/>
            <a:ext cx="1543305" cy="610246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3441576" y="4561044"/>
            <a:ext cx="5465564" cy="1946714"/>
            <a:chOff x="3441576" y="4561044"/>
            <a:chExt cx="5465564" cy="1946714"/>
          </a:xfrm>
        </p:grpSpPr>
        <p:sp>
          <p:nvSpPr>
            <p:cNvPr id="37" name="TextBox 36"/>
            <p:cNvSpPr txBox="1"/>
            <p:nvPr/>
          </p:nvSpPr>
          <p:spPr>
            <a:xfrm>
              <a:off x="3441576" y="5250585"/>
              <a:ext cx="478957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342900" indent="-342900">
                <a:buFont typeface="+mj-lt"/>
                <a:buAutoNum type="arabicPeriod" startAt="7"/>
              </a:pPr>
              <a:r>
                <a:rPr lang="en-US" dirty="0"/>
                <a:t>A new initial </a:t>
              </a:r>
              <a:r>
                <a:rPr lang="en-US"/>
                <a:t>thread runs on </a:t>
              </a:r>
              <a:r>
                <a:rPr lang="en-US" dirty="0"/>
                <a:t>the device.</a:t>
              </a:r>
            </a:p>
          </p:txBody>
        </p:sp>
        <p:cxnSp>
          <p:nvCxnSpPr>
            <p:cNvPr id="38" name="Straight Arrow Connector 37"/>
            <p:cNvCxnSpPr>
              <a:stCxn id="37" idx="0"/>
              <a:endCxn id="40" idx="2"/>
            </p:cNvCxnSpPr>
            <p:nvPr/>
          </p:nvCxnSpPr>
          <p:spPr bwMode="auto">
            <a:xfrm flipH="1" flipV="1">
              <a:off x="4640861" y="4561044"/>
              <a:ext cx="1195505" cy="689541"/>
            </a:xfrm>
            <a:prstGeom prst="straightConnector1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42" name="TextBox 41"/>
            <p:cNvSpPr txBox="1"/>
            <p:nvPr/>
          </p:nvSpPr>
          <p:spPr>
            <a:xfrm>
              <a:off x="3441576" y="5693288"/>
              <a:ext cx="5465564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342900" indent="-342900">
                <a:buFont typeface="+mj-lt"/>
                <a:buAutoNum type="arabicPeriod" startAt="8"/>
              </a:pPr>
              <a:r>
                <a:rPr lang="en-US" dirty="0"/>
                <a:t>Implicit parallel region surrounds device program</a:t>
              </a: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3441576" y="6138426"/>
              <a:ext cx="5465564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342900" indent="-342900">
                <a:buFont typeface="+mj-lt"/>
                <a:buAutoNum type="arabicPeriod" startAt="9"/>
              </a:pPr>
              <a:r>
                <a:rPr lang="en-US" dirty="0"/>
                <a:t>Initial task executes code in the target region.</a:t>
              </a:r>
            </a:p>
          </p:txBody>
        </p:sp>
      </p:grpSp>
      <p:sp>
        <p:nvSpPr>
          <p:cNvPr id="52" name="Content Placeholder 2"/>
          <p:cNvSpPr>
            <a:spLocks noGrp="1"/>
          </p:cNvSpPr>
          <p:nvPr>
            <p:ph idx="1"/>
          </p:nvPr>
        </p:nvSpPr>
        <p:spPr>
          <a:xfrm>
            <a:off x="224631" y="568618"/>
            <a:ext cx="8407055" cy="497836"/>
          </a:xfrm>
        </p:spPr>
        <p:txBody>
          <a:bodyPr>
            <a:normAutofit/>
          </a:bodyPr>
          <a:lstStyle/>
          <a:p>
            <a:r>
              <a:rPr lang="en-US" sz="2400" dirty="0"/>
              <a:t>The target construct offloads execution to a device.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2507012" y="968562"/>
            <a:ext cx="54103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#pragma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omp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target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{….}  // a structured block of code</a:t>
            </a:r>
          </a:p>
        </p:txBody>
      </p:sp>
    </p:spTree>
    <p:extLst>
      <p:ext uri="{BB962C8B-B14F-4D97-AF65-F5344CB8AC3E}">
        <p14:creationId xmlns:p14="http://schemas.microsoft.com/office/powerpoint/2010/main" val="188385828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target data environment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9002" y="1368258"/>
            <a:ext cx="1498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Host thread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597602" y="1706812"/>
            <a:ext cx="1701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/>
              <a:t>Generating Task</a:t>
            </a:r>
            <a:endParaRPr lang="en-US" sz="1600" dirty="0"/>
          </a:p>
        </p:txBody>
      </p:sp>
      <p:sp>
        <p:nvSpPr>
          <p:cNvPr id="7" name="TextBox 6"/>
          <p:cNvSpPr txBox="1"/>
          <p:nvPr/>
        </p:nvSpPr>
        <p:spPr>
          <a:xfrm>
            <a:off x="5544506" y="2772116"/>
            <a:ext cx="1701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Initial task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680572" y="3187926"/>
            <a:ext cx="1562100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/>
              <a:t>Target task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315340" y="2721394"/>
            <a:ext cx="25527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C00000"/>
                </a:solidFill>
              </a:rPr>
              <a:t>#pragma </a:t>
            </a:r>
            <a:r>
              <a:rPr lang="en-US" sz="1600" b="1" dirty="0" err="1">
                <a:solidFill>
                  <a:srgbClr val="C00000"/>
                </a:solidFill>
              </a:rPr>
              <a:t>omp</a:t>
            </a:r>
            <a:r>
              <a:rPr lang="en-US" sz="1600" b="1" dirty="0">
                <a:solidFill>
                  <a:srgbClr val="C00000"/>
                </a:solidFill>
              </a:rPr>
              <a:t> target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413203" y="2970948"/>
            <a:ext cx="215223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</a:rPr>
              <a:t>{</a:t>
            </a:r>
          </a:p>
          <a:p>
            <a:r>
              <a:rPr lang="en-US" sz="1600" b="1" dirty="0">
                <a:solidFill>
                  <a:srgbClr val="C00000"/>
                </a:solidFill>
              </a:rPr>
              <a:t>      target region, can use A, B and N</a:t>
            </a:r>
          </a:p>
          <a:p>
            <a:r>
              <a:rPr lang="en-US" sz="1600" b="1" dirty="0">
                <a:solidFill>
                  <a:srgbClr val="C00000"/>
                </a:solidFill>
              </a:rPr>
              <a:t>    </a:t>
            </a:r>
          </a:p>
          <a:p>
            <a:endParaRPr lang="en-US" sz="1600" b="1" dirty="0">
              <a:solidFill>
                <a:srgbClr val="C00000"/>
              </a:solidFill>
            </a:endParaRPr>
          </a:p>
          <a:p>
            <a:r>
              <a:rPr lang="en-US" sz="1600" b="1" dirty="0">
                <a:solidFill>
                  <a:srgbClr val="C00000"/>
                </a:solidFill>
              </a:rPr>
              <a:t>}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792158" y="3340279"/>
            <a:ext cx="1498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/>
              <a:t>Device Initial thread</a:t>
            </a:r>
            <a:endParaRPr lang="en-US" sz="1600" dirty="0"/>
          </a:p>
        </p:txBody>
      </p:sp>
      <p:cxnSp>
        <p:nvCxnSpPr>
          <p:cNvPr id="13" name="Straight Arrow Connector 12"/>
          <p:cNvCxnSpPr/>
          <p:nvPr/>
        </p:nvCxnSpPr>
        <p:spPr bwMode="auto">
          <a:xfrm>
            <a:off x="789147" y="1742963"/>
            <a:ext cx="0" cy="1227985"/>
          </a:xfrm>
          <a:prstGeom prst="straightConnector1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7" name="Straight Arrow Connector 16"/>
          <p:cNvCxnSpPr/>
          <p:nvPr/>
        </p:nvCxnSpPr>
        <p:spPr bwMode="auto">
          <a:xfrm>
            <a:off x="789147" y="4466787"/>
            <a:ext cx="13453" cy="1189511"/>
          </a:xfrm>
          <a:prstGeom prst="straightConnector1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8" name="Straight Arrow Connector 17"/>
          <p:cNvCxnSpPr/>
          <p:nvPr/>
        </p:nvCxnSpPr>
        <p:spPr bwMode="auto">
          <a:xfrm>
            <a:off x="7854633" y="2772116"/>
            <a:ext cx="0" cy="1808101"/>
          </a:xfrm>
          <a:prstGeom prst="straightConnector1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9" name="Rectangle 18"/>
          <p:cNvSpPr/>
          <p:nvPr/>
        </p:nvSpPr>
        <p:spPr bwMode="auto">
          <a:xfrm>
            <a:off x="5299743" y="2772116"/>
            <a:ext cx="2265692" cy="1686454"/>
          </a:xfrm>
          <a:prstGeom prst="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96" charset="0"/>
            </a:endParaRPr>
          </a:p>
        </p:txBody>
      </p:sp>
      <p:sp>
        <p:nvSpPr>
          <p:cNvPr id="20" name="Rectangle 19"/>
          <p:cNvSpPr/>
          <p:nvPr/>
        </p:nvSpPr>
        <p:spPr bwMode="auto">
          <a:xfrm>
            <a:off x="1345486" y="1706811"/>
            <a:ext cx="2518133" cy="3949487"/>
          </a:xfrm>
          <a:prstGeom prst="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96" charset="0"/>
            </a:endParaRPr>
          </a:p>
        </p:txBody>
      </p:sp>
      <p:sp>
        <p:nvSpPr>
          <p:cNvPr id="21" name="Rectangle 20"/>
          <p:cNvSpPr/>
          <p:nvPr/>
        </p:nvSpPr>
        <p:spPr bwMode="auto">
          <a:xfrm>
            <a:off x="1597602" y="3102846"/>
            <a:ext cx="2097717" cy="1355724"/>
          </a:xfrm>
          <a:prstGeom prst="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96" charset="0"/>
            </a:endParaRPr>
          </a:p>
        </p:txBody>
      </p:sp>
      <p:cxnSp>
        <p:nvCxnSpPr>
          <p:cNvPr id="27" name="Straight Arrow Connector 26"/>
          <p:cNvCxnSpPr/>
          <p:nvPr/>
        </p:nvCxnSpPr>
        <p:spPr bwMode="auto">
          <a:xfrm>
            <a:off x="3808582" y="3138744"/>
            <a:ext cx="1491161" cy="0"/>
          </a:xfrm>
          <a:prstGeom prst="straightConnector1">
            <a:avLst/>
          </a:prstGeom>
          <a:noFill/>
          <a:ln w="25400" cap="flat" cmpd="sng" algn="ctr">
            <a:solidFill>
              <a:srgbClr val="C00000"/>
            </a:solidFill>
            <a:prstDash val="sysDash"/>
            <a:round/>
            <a:headEnd type="none" w="med" len="med"/>
            <a:tailEnd type="triangle"/>
          </a:ln>
          <a:effectLst/>
        </p:spPr>
      </p:cxnSp>
      <p:cxnSp>
        <p:nvCxnSpPr>
          <p:cNvPr id="28" name="Straight Arrow Connector 27"/>
          <p:cNvCxnSpPr/>
          <p:nvPr/>
        </p:nvCxnSpPr>
        <p:spPr bwMode="auto">
          <a:xfrm>
            <a:off x="3808582" y="4359922"/>
            <a:ext cx="1491161" cy="0"/>
          </a:xfrm>
          <a:prstGeom prst="straightConnector1">
            <a:avLst/>
          </a:prstGeom>
          <a:noFill/>
          <a:ln w="25400" cap="flat" cmpd="sng" algn="ctr">
            <a:solidFill>
              <a:srgbClr val="C00000"/>
            </a:solidFill>
            <a:prstDash val="sysDash"/>
            <a:round/>
            <a:headEnd type="triangle" w="med" len="med"/>
            <a:tailEnd type="none"/>
          </a:ln>
          <a:effectLst/>
        </p:spPr>
      </p:cxnSp>
      <p:sp>
        <p:nvSpPr>
          <p:cNvPr id="29" name="TextBox 28"/>
          <p:cNvSpPr txBox="1"/>
          <p:nvPr/>
        </p:nvSpPr>
        <p:spPr>
          <a:xfrm>
            <a:off x="-50800" y="3097075"/>
            <a:ext cx="14986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Host thread</a:t>
            </a:r>
          </a:p>
          <a:p>
            <a:pPr algn="ctr"/>
            <a:r>
              <a:rPr lang="en-US" sz="1600" dirty="0"/>
              <a:t>waits for the task region to complete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399747" y="2367234"/>
            <a:ext cx="19421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C00000"/>
                </a:solidFill>
              </a:rPr>
              <a:t>float A[N], B[N];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3777055" y="2312102"/>
            <a:ext cx="1701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A, B and N mapped to </a:t>
            </a:r>
            <a:r>
              <a:rPr lang="en-US" sz="1600"/>
              <a:t>the device</a:t>
            </a:r>
            <a:endParaRPr lang="en-US" sz="1600" dirty="0"/>
          </a:p>
        </p:txBody>
      </p:sp>
      <p:sp>
        <p:nvSpPr>
          <p:cNvPr id="32" name="TextBox 31"/>
          <p:cNvSpPr txBox="1"/>
          <p:nvPr/>
        </p:nvSpPr>
        <p:spPr>
          <a:xfrm>
            <a:off x="3757794" y="4398757"/>
            <a:ext cx="17018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the arrays </a:t>
            </a:r>
            <a:br>
              <a:rPr lang="en-US" sz="1600" dirty="0"/>
            </a:br>
            <a:r>
              <a:rPr lang="en-US" sz="1600" dirty="0"/>
              <a:t>A and B </a:t>
            </a:r>
            <a:br>
              <a:rPr lang="en-US" sz="1600" dirty="0"/>
            </a:br>
            <a:r>
              <a:rPr lang="en-US" sz="1600" dirty="0"/>
              <a:t>mapped back to the host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66689" y="6562409"/>
            <a:ext cx="88168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Based on figure 6.4 in </a:t>
            </a:r>
            <a:r>
              <a:rPr lang="en-US" sz="1200" b="1" dirty="0"/>
              <a:t>Using </a:t>
            </a:r>
            <a:r>
              <a:rPr lang="en-US" sz="1200" b="1" dirty="0" err="1"/>
              <a:t>OpenMP</a:t>
            </a:r>
            <a:r>
              <a:rPr lang="en-US" sz="1200" b="1" dirty="0"/>
              <a:t> </a:t>
            </a:r>
            <a:r>
              <a:rPr lang="mr-IN" sz="1200" b="1" dirty="0"/>
              <a:t>–</a:t>
            </a:r>
            <a:r>
              <a:rPr lang="en-US" sz="1200" b="1" dirty="0"/>
              <a:t> The Next Step </a:t>
            </a:r>
            <a:r>
              <a:rPr lang="en-US" sz="1200" dirty="0"/>
              <a:t>by van der Pas, </a:t>
            </a:r>
            <a:r>
              <a:rPr lang="en-US" sz="1200" dirty="0" err="1"/>
              <a:t>Stotzer</a:t>
            </a:r>
            <a:r>
              <a:rPr lang="en-US" sz="1200" dirty="0"/>
              <a:t> and </a:t>
            </a:r>
            <a:r>
              <a:rPr lang="en-US" sz="1200" dirty="0" err="1"/>
              <a:t>Terboven</a:t>
            </a:r>
            <a:r>
              <a:rPr lang="en-US" sz="1200" dirty="0"/>
              <a:t>, MIT Press, 2017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5110103" y="897402"/>
            <a:ext cx="37490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Scalars and statically allocated arrays are </a:t>
            </a:r>
            <a:r>
              <a:rPr lang="en-US"/>
              <a:t>moved onto the device by default before execution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209105" y="5474670"/>
            <a:ext cx="37490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Only the statically allocated arrays are moved back to the host after the target region completes</a:t>
            </a:r>
          </a:p>
        </p:txBody>
      </p:sp>
    </p:spTree>
    <p:extLst>
      <p:ext uri="{BB962C8B-B14F-4D97-AF65-F5344CB8AC3E}">
        <p14:creationId xmlns:p14="http://schemas.microsoft.com/office/powerpoint/2010/main" val="1118827080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5614" y="1201749"/>
            <a:ext cx="8451904" cy="2090092"/>
          </a:xfrm>
        </p:spPr>
        <p:txBody>
          <a:bodyPr/>
          <a:lstStyle/>
          <a:p>
            <a:r>
              <a:rPr lang="en-US" dirty="0"/>
              <a:t>Use the provided serial </a:t>
            </a:r>
            <a:r>
              <a:rPr lang="en-US" dirty="0" err="1"/>
              <a:t>vadd</a:t>
            </a:r>
            <a:r>
              <a:rPr lang="en-US" dirty="0"/>
              <a:t> program which adds two vectors and tests the results.</a:t>
            </a:r>
          </a:p>
          <a:p>
            <a:r>
              <a:rPr lang="en-US" dirty="0"/>
              <a:t>Use the target construct to run the code on a GPU.</a:t>
            </a:r>
          </a:p>
          <a:p>
            <a:r>
              <a:rPr lang="en-US" dirty="0"/>
              <a:t>Experiment with the other OpenMP constructs if time.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C933AAA-F64E-4748-8A99-DCC60F15C72A}" type="slidenum">
              <a:rPr lang="en-US" smtClean="0">
                <a:solidFill>
                  <a:srgbClr val="000000"/>
                </a:solidFill>
                <a:latin typeface="Tahoma" pitchFamily="34" charset="0"/>
                <a:cs typeface="Arial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12</a:t>
            </a:fld>
            <a:endParaRPr lang="en-US" dirty="0">
              <a:solidFill>
                <a:srgbClr val="000000"/>
              </a:solidFill>
              <a:latin typeface="Tahoma" pitchFamily="34" charset="0"/>
              <a:cs typeface="Arial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93470" y="3619500"/>
            <a:ext cx="588645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#pragma </a:t>
            </a:r>
            <a:r>
              <a:rPr lang="en-US" b="1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omp</a:t>
            </a:r>
            <a:r>
              <a:rPr lang="en-US" b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target</a:t>
            </a:r>
          </a:p>
          <a:p>
            <a:r>
              <a:rPr lang="en-US" b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#pragma </a:t>
            </a:r>
            <a:r>
              <a:rPr lang="en-US" b="1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omp</a:t>
            </a:r>
            <a:r>
              <a:rPr lang="en-US" b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parallel</a:t>
            </a:r>
          </a:p>
          <a:p>
            <a:r>
              <a:rPr lang="en-US" b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#pragma </a:t>
            </a:r>
            <a:r>
              <a:rPr lang="en-US" b="1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omp</a:t>
            </a:r>
            <a:r>
              <a:rPr lang="en-US" b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for</a:t>
            </a:r>
          </a:p>
          <a:p>
            <a:r>
              <a:rPr lang="en-US" b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#pragma </a:t>
            </a:r>
            <a:r>
              <a:rPr lang="en-US" b="1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omp</a:t>
            </a:r>
            <a:r>
              <a:rPr lang="en-US" b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for reduction(</a:t>
            </a:r>
            <a:r>
              <a:rPr lang="en-US" b="1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op:list</a:t>
            </a:r>
            <a:r>
              <a:rPr lang="en-US" b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b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#pragma </a:t>
            </a:r>
            <a:r>
              <a:rPr lang="en-US" b="1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omp</a:t>
            </a:r>
            <a:r>
              <a:rPr lang="en-US" b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for private(list)</a:t>
            </a:r>
          </a:p>
          <a:p>
            <a:r>
              <a:rPr lang="en-US" b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#pragma </a:t>
            </a:r>
            <a:r>
              <a:rPr lang="en-US" b="1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omp</a:t>
            </a:r>
            <a:r>
              <a:rPr lang="en-US" b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target</a:t>
            </a:r>
          </a:p>
        </p:txBody>
      </p:sp>
    </p:spTree>
    <p:extLst>
      <p:ext uri="{BB962C8B-B14F-4D97-AF65-F5344CB8AC3E}">
        <p14:creationId xmlns:p14="http://schemas.microsoft.com/office/powerpoint/2010/main" val="823727516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Isambard (1/2)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8534400" y="6563812"/>
            <a:ext cx="457200" cy="294188"/>
          </a:xfrm>
        </p:spPr>
        <p:txBody>
          <a:bodyPr/>
          <a:lstStyle/>
          <a:p>
            <a:pPr algn="r">
              <a:defRPr/>
            </a:pPr>
            <a:fld id="{4F47CF95-CA0B-488D-91DE-2BBA7CC92468}" type="slidenum">
              <a:rPr lang="zh-CN" altLang="en-US" sz="1400" smtClean="0"/>
              <a:pPr algn="r">
                <a:defRPr/>
              </a:pPr>
              <a:t>13</a:t>
            </a:fld>
            <a:endParaRPr lang="en-US" altLang="zh-CN" sz="1400" dirty="0"/>
          </a:p>
        </p:txBody>
      </p:sp>
      <p:sp>
        <p:nvSpPr>
          <p:cNvPr id="5" name="TextBox 4"/>
          <p:cNvSpPr txBox="1"/>
          <p:nvPr/>
        </p:nvSpPr>
        <p:spPr>
          <a:xfrm>
            <a:off x="596900" y="863600"/>
            <a:ext cx="79375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  <a:latin typeface="Courier New" charset="0"/>
                <a:ea typeface="Courier New" charset="0"/>
                <a:cs typeface="Courier New" charset="0"/>
              </a:rPr>
              <a:t># Log in to the Isambard bastion node</a:t>
            </a:r>
          </a:p>
          <a:p>
            <a:r>
              <a:rPr lang="en-US" b="1" dirty="0">
                <a:solidFill>
                  <a:srgbClr val="C00000"/>
                </a:solidFill>
                <a:latin typeface="Courier New" charset="0"/>
                <a:ea typeface="Courier New" charset="0"/>
                <a:cs typeface="Courier New" charset="0"/>
              </a:rPr>
              <a:t># This node acts as a gateway to the rest of the system</a:t>
            </a:r>
          </a:p>
          <a:p>
            <a:r>
              <a:rPr lang="en-US" b="1" dirty="0">
                <a:solidFill>
                  <a:srgbClr val="C00000"/>
                </a:solidFill>
                <a:latin typeface="Courier New" charset="0"/>
                <a:ea typeface="Courier New" charset="0"/>
                <a:cs typeface="Courier New" charset="0"/>
              </a:rPr>
              <a:t># You will be assigned an </a:t>
            </a:r>
            <a:r>
              <a:rPr lang="en-US" b="1" i="1" dirty="0">
                <a:solidFill>
                  <a:srgbClr val="00B0F0"/>
                </a:solidFill>
                <a:latin typeface="Courier New" charset="0"/>
                <a:ea typeface="Courier New" charset="0"/>
                <a:cs typeface="Courier New" charset="0"/>
              </a:rPr>
              <a:t>account ID (01, 02, </a:t>
            </a:r>
            <a:r>
              <a:rPr lang="mr-IN" b="1" i="1" dirty="0">
                <a:solidFill>
                  <a:srgbClr val="00B0F0"/>
                </a:solidFill>
                <a:latin typeface="Courier New" charset="0"/>
                <a:ea typeface="Courier New" charset="0"/>
                <a:cs typeface="Courier New" charset="0"/>
              </a:rPr>
              <a:t>…</a:t>
            </a:r>
            <a:r>
              <a:rPr lang="en-US" b="1" i="1" dirty="0">
                <a:solidFill>
                  <a:srgbClr val="00B0F0"/>
                </a:solidFill>
                <a:latin typeface="Courier New" charset="0"/>
                <a:ea typeface="Courier New" charset="0"/>
                <a:cs typeface="Courier New" charset="0"/>
              </a:rPr>
              <a:t>)</a:t>
            </a:r>
            <a:r>
              <a:rPr lang="en-US" b="1" dirty="0">
                <a:solidFill>
                  <a:srgbClr val="C00000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</a:p>
          <a:p>
            <a:r>
              <a:rPr lang="en-US" b="1" dirty="0">
                <a:solidFill>
                  <a:srgbClr val="C00000"/>
                </a:solidFill>
                <a:latin typeface="Courier New" charset="0"/>
                <a:ea typeface="Courier New" charset="0"/>
                <a:cs typeface="Courier New" charset="0"/>
              </a:rPr>
              <a:t># Your password is </a:t>
            </a:r>
            <a:r>
              <a:rPr lang="en-US" b="1" dirty="0">
                <a:solidFill>
                  <a:srgbClr val="00B050"/>
                </a:solidFill>
                <a:latin typeface="Courier New" charset="0"/>
                <a:ea typeface="Courier New" charset="0"/>
                <a:cs typeface="Courier New" charset="0"/>
              </a:rPr>
              <a:t>openmpGPU18</a:t>
            </a:r>
          </a:p>
          <a:p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ssh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br-train</a:t>
            </a:r>
            <a:r>
              <a:rPr lang="en-US" b="1" i="1" dirty="0">
                <a:solidFill>
                  <a:srgbClr val="00B0F0"/>
                </a:solidFill>
                <a:latin typeface="Courier New" charset="0"/>
                <a:ea typeface="Courier New" charset="0"/>
                <a:cs typeface="Courier New" charset="0"/>
              </a:rPr>
              <a:t>XX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@isambard.gw4.ac.uk</a:t>
            </a:r>
          </a:p>
          <a:p>
            <a:endParaRPr lang="en-US" b="1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b="1" dirty="0">
                <a:solidFill>
                  <a:srgbClr val="C00000"/>
                </a:solidFill>
                <a:latin typeface="Courier New" charset="0"/>
                <a:ea typeface="Courier New" charset="0"/>
                <a:cs typeface="Courier New" charset="0"/>
              </a:rPr>
              <a:t># Log in to Isambard Phase 1</a:t>
            </a:r>
          </a:p>
          <a:p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ssh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phase1</a:t>
            </a:r>
          </a:p>
          <a:p>
            <a:endParaRPr lang="en-US" b="1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b="1" dirty="0">
                <a:solidFill>
                  <a:srgbClr val="C00000"/>
                </a:solidFill>
                <a:latin typeface="Courier New" charset="0"/>
                <a:ea typeface="Courier New" charset="0"/>
                <a:cs typeface="Courier New" charset="0"/>
              </a:rPr>
              <a:t># Change to directory containing exercises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cd tutorial</a:t>
            </a:r>
          </a:p>
          <a:p>
            <a:endParaRPr lang="en-US" b="1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b="1" dirty="0">
                <a:solidFill>
                  <a:srgbClr val="C00000"/>
                </a:solidFill>
                <a:latin typeface="Courier New" charset="0"/>
                <a:ea typeface="Courier New" charset="0"/>
                <a:cs typeface="Courier New" charset="0"/>
              </a:rPr>
              <a:t># List files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ls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96900" y="4895751"/>
            <a:ext cx="8364219" cy="1077218"/>
          </a:xfrm>
          <a:prstGeom prst="rect">
            <a:avLst/>
          </a:prstGeom>
          <a:solidFill>
            <a:schemeClr val="accent2">
              <a:lumMod val="20000"/>
              <a:lumOff val="80000"/>
              <a:alpha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Courier New" charset="0"/>
                <a:ea typeface="Courier New" charset="0"/>
                <a:cs typeface="Courier New" charset="0"/>
              </a:rPr>
              <a:t>[br-train01@login-01 tutorial]$ ls</a:t>
            </a:r>
          </a:p>
          <a:p>
            <a:r>
              <a:rPr lang="en-US" sz="1600" b="1" dirty="0" err="1">
                <a:latin typeface="Courier New" charset="0"/>
                <a:ea typeface="Courier New" charset="0"/>
                <a:cs typeface="Courier New" charset="0"/>
              </a:rPr>
              <a:t>jac_solv.c</a:t>
            </a:r>
            <a:r>
              <a:rPr lang="en-US" sz="1600" b="1" dirty="0">
                <a:latin typeface="Courier New" charset="0"/>
                <a:ea typeface="Courier New" charset="0"/>
                <a:cs typeface="Courier New" charset="0"/>
              </a:rPr>
              <a:t>     </a:t>
            </a:r>
            <a:r>
              <a:rPr lang="en-US" sz="1600" b="1" dirty="0" err="1">
                <a:latin typeface="Courier New" charset="0"/>
                <a:ea typeface="Courier New" charset="0"/>
                <a:cs typeface="Courier New" charset="0"/>
              </a:rPr>
              <a:t>makefile</a:t>
            </a:r>
            <a:r>
              <a:rPr lang="en-US" sz="1600" b="1" dirty="0">
                <a:latin typeface="Courier New" charset="0"/>
                <a:ea typeface="Courier New" charset="0"/>
                <a:cs typeface="Courier New" charset="0"/>
              </a:rPr>
              <a:t>     </a:t>
            </a:r>
            <a:r>
              <a:rPr lang="en-US" sz="1600" b="1" dirty="0" err="1">
                <a:latin typeface="Courier New" charset="0"/>
                <a:ea typeface="Courier New" charset="0"/>
                <a:cs typeface="Courier New" charset="0"/>
              </a:rPr>
              <a:t>mm_utils.h</a:t>
            </a:r>
            <a:r>
              <a:rPr lang="en-US" sz="1600" b="1" dirty="0">
                <a:latin typeface="Courier New" charset="0"/>
                <a:ea typeface="Courier New" charset="0"/>
                <a:cs typeface="Courier New" charset="0"/>
              </a:rPr>
              <a:t>  </a:t>
            </a:r>
            <a:r>
              <a:rPr lang="en-US" sz="1600" b="1" dirty="0" err="1">
                <a:latin typeface="Courier New" charset="0"/>
                <a:ea typeface="Courier New" charset="0"/>
                <a:cs typeface="Courier New" charset="0"/>
              </a:rPr>
              <a:t>submit_jac_solv</a:t>
            </a:r>
            <a:r>
              <a:rPr lang="en-US" sz="1600" b="1" dirty="0">
                <a:latin typeface="Courier New" charset="0"/>
                <a:ea typeface="Courier New" charset="0"/>
                <a:cs typeface="Courier New" charset="0"/>
              </a:rPr>
              <a:t>   </a:t>
            </a:r>
            <a:r>
              <a:rPr lang="en-US" sz="1600" b="1" dirty="0" err="1">
                <a:latin typeface="Courier New" charset="0"/>
                <a:ea typeface="Courier New" charset="0"/>
                <a:cs typeface="Courier New" charset="0"/>
              </a:rPr>
              <a:t>vadd.c</a:t>
            </a:r>
            <a:endParaRPr lang="en-US" sz="1600" b="1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1600" b="1" dirty="0" err="1">
                <a:latin typeface="Courier New" charset="0"/>
                <a:ea typeface="Courier New" charset="0"/>
                <a:cs typeface="Courier New" charset="0"/>
              </a:rPr>
              <a:t>make.def</a:t>
            </a:r>
            <a:r>
              <a:rPr lang="en-US" sz="1600" b="1" dirty="0">
                <a:latin typeface="Courier New" charset="0"/>
                <a:ea typeface="Courier New" charset="0"/>
                <a:cs typeface="Courier New" charset="0"/>
              </a:rPr>
              <a:t>       </a:t>
            </a:r>
            <a:r>
              <a:rPr lang="en-US" sz="1600" b="1" dirty="0" err="1">
                <a:latin typeface="Courier New" charset="0"/>
                <a:ea typeface="Courier New" charset="0"/>
                <a:cs typeface="Courier New" charset="0"/>
              </a:rPr>
              <a:t>makefile</a:t>
            </a:r>
            <a:r>
              <a:rPr lang="en-US" sz="1600" b="1" dirty="0">
                <a:latin typeface="Courier New" charset="0"/>
                <a:ea typeface="Courier New" charset="0"/>
                <a:cs typeface="Courier New" charset="0"/>
              </a:rPr>
              <a:t>     </a:t>
            </a:r>
            <a:r>
              <a:rPr lang="en-US" sz="1600" b="1" dirty="0" err="1">
                <a:latin typeface="Courier New" charset="0"/>
                <a:ea typeface="Courier New" charset="0"/>
                <a:cs typeface="Courier New" charset="0"/>
              </a:rPr>
              <a:t>pi.c</a:t>
            </a:r>
            <a:r>
              <a:rPr lang="en-US" sz="1600" b="1" dirty="0">
                <a:latin typeface="Courier New" charset="0"/>
                <a:ea typeface="Courier New" charset="0"/>
                <a:cs typeface="Courier New" charset="0"/>
              </a:rPr>
              <a:t>   </a:t>
            </a:r>
            <a:r>
              <a:rPr lang="en-US" sz="1600" b="1" dirty="0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600" b="1" dirty="0">
                <a:latin typeface="Courier New" charset="0"/>
                <a:ea typeface="Courier New" charset="0"/>
                <a:cs typeface="Courier New" charset="0"/>
              </a:rPr>
              <a:t>    </a:t>
            </a:r>
            <a:r>
              <a:rPr lang="en-US" sz="1600" b="1" dirty="0" err="1">
                <a:latin typeface="Courier New" charset="0"/>
                <a:ea typeface="Courier New" charset="0"/>
                <a:cs typeface="Courier New" charset="0"/>
              </a:rPr>
              <a:t>submit_pi</a:t>
            </a:r>
            <a:endParaRPr lang="en-US" sz="1600" b="1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1600" b="1" dirty="0" err="1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Make_def_files</a:t>
            </a:r>
            <a:r>
              <a:rPr lang="en-US" sz="1600" b="1" dirty="0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600" b="1" dirty="0" err="1">
                <a:latin typeface="Courier New" charset="0"/>
                <a:ea typeface="Courier New" charset="0"/>
                <a:cs typeface="Courier New" charset="0"/>
              </a:rPr>
              <a:t>mm_utils.c</a:t>
            </a:r>
            <a:r>
              <a:rPr lang="en-US" sz="1600" b="1" dirty="0">
                <a:latin typeface="Courier New" charset="0"/>
                <a:ea typeface="Courier New" charset="0"/>
                <a:cs typeface="Courier New" charset="0"/>
              </a:rPr>
              <a:t>   </a:t>
            </a:r>
            <a:r>
              <a:rPr lang="en-US" sz="1600" b="1" dirty="0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Solutions   </a:t>
            </a:r>
            <a:r>
              <a:rPr lang="en-US" sz="1600" b="1" dirty="0" err="1">
                <a:latin typeface="Courier New" charset="0"/>
                <a:ea typeface="Courier New" charset="0"/>
                <a:cs typeface="Courier New" charset="0"/>
              </a:rPr>
              <a:t>submit_vadd</a:t>
            </a:r>
            <a:endParaRPr lang="en-US" sz="1600" b="1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5488940" y="5194300"/>
            <a:ext cx="2006600" cy="723901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96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647700" y="5194300"/>
            <a:ext cx="1371599" cy="254000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96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981700" y="4192479"/>
            <a:ext cx="2552700" cy="3693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Job </a:t>
            </a:r>
            <a:r>
              <a:rPr lang="en-US"/>
              <a:t>submission scripts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504949" y="5917481"/>
            <a:ext cx="1790700" cy="64633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/>
              <a:t>Jacobi exercise starting code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891649" y="6064724"/>
            <a:ext cx="1597291" cy="64633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Pi exercise starting code</a:t>
            </a:r>
          </a:p>
        </p:txBody>
      </p:sp>
      <p:sp>
        <p:nvSpPr>
          <p:cNvPr id="11" name="Rectangle 10"/>
          <p:cNvSpPr/>
          <p:nvPr/>
        </p:nvSpPr>
        <p:spPr bwMode="auto">
          <a:xfrm>
            <a:off x="4029709" y="5441590"/>
            <a:ext cx="749300" cy="254000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96" charset="0"/>
            </a:endParaRPr>
          </a:p>
        </p:txBody>
      </p:sp>
      <p:cxnSp>
        <p:nvCxnSpPr>
          <p:cNvPr id="20" name="Straight Connector 19"/>
          <p:cNvCxnSpPr>
            <a:endCxn id="4" idx="0"/>
          </p:cNvCxnSpPr>
          <p:nvPr/>
        </p:nvCxnSpPr>
        <p:spPr bwMode="auto">
          <a:xfrm flipH="1">
            <a:off x="6492240" y="4561811"/>
            <a:ext cx="746760" cy="632489"/>
          </a:xfrm>
          <a:prstGeom prst="lin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3" name="Straight Connector 22"/>
          <p:cNvCxnSpPr>
            <a:endCxn id="9" idx="0"/>
          </p:cNvCxnSpPr>
          <p:nvPr/>
        </p:nvCxnSpPr>
        <p:spPr bwMode="auto">
          <a:xfrm>
            <a:off x="1778000" y="5448300"/>
            <a:ext cx="622299" cy="469181"/>
          </a:xfrm>
          <a:prstGeom prst="lin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8" name="Straight Connector 27"/>
          <p:cNvCxnSpPr>
            <a:stCxn id="10" idx="0"/>
            <a:endCxn id="11" idx="2"/>
          </p:cNvCxnSpPr>
          <p:nvPr/>
        </p:nvCxnSpPr>
        <p:spPr bwMode="auto">
          <a:xfrm flipH="1" flipV="1">
            <a:off x="4404359" y="5695590"/>
            <a:ext cx="285936" cy="369134"/>
          </a:xfrm>
          <a:prstGeom prst="lin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5" name="TextBox 24"/>
          <p:cNvSpPr txBox="1"/>
          <p:nvPr/>
        </p:nvSpPr>
        <p:spPr>
          <a:xfrm>
            <a:off x="6825706" y="6064724"/>
            <a:ext cx="1815374" cy="64633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/>
              <a:t>vadd</a:t>
            </a:r>
            <a:r>
              <a:rPr lang="en-US" dirty="0"/>
              <a:t>  exercise starting code</a:t>
            </a:r>
          </a:p>
        </p:txBody>
      </p:sp>
      <p:cxnSp>
        <p:nvCxnSpPr>
          <p:cNvPr id="26" name="Straight Connector 25"/>
          <p:cNvCxnSpPr>
            <a:stCxn id="25" idx="0"/>
          </p:cNvCxnSpPr>
          <p:nvPr/>
        </p:nvCxnSpPr>
        <p:spPr bwMode="auto">
          <a:xfrm flipV="1">
            <a:off x="7733393" y="5505430"/>
            <a:ext cx="426543" cy="559294"/>
          </a:xfrm>
          <a:prstGeom prst="lin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0" name="Rectangle 29"/>
          <p:cNvSpPr/>
          <p:nvPr/>
        </p:nvSpPr>
        <p:spPr bwMode="auto">
          <a:xfrm>
            <a:off x="7733392" y="5199874"/>
            <a:ext cx="907687" cy="305556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9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88071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Isambard (2/2)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8542723" y="6592441"/>
            <a:ext cx="558800" cy="330468"/>
          </a:xfrm>
        </p:spPr>
        <p:txBody>
          <a:bodyPr/>
          <a:lstStyle/>
          <a:p>
            <a:pPr algn="r">
              <a:defRPr/>
            </a:pPr>
            <a:fld id="{4F47CF95-CA0B-488D-91DE-2BBA7CC92468}" type="slidenum">
              <a:rPr lang="zh-CN" altLang="en-US" sz="1200" smtClean="0"/>
              <a:pPr algn="r">
                <a:defRPr/>
              </a:pPr>
              <a:t>14</a:t>
            </a:fld>
            <a:endParaRPr lang="en-US" altLang="zh-CN" sz="1200" dirty="0"/>
          </a:p>
        </p:txBody>
      </p:sp>
      <p:sp>
        <p:nvSpPr>
          <p:cNvPr id="5" name="TextBox 4"/>
          <p:cNvSpPr txBox="1"/>
          <p:nvPr/>
        </p:nvSpPr>
        <p:spPr>
          <a:xfrm>
            <a:off x="279400" y="1102976"/>
            <a:ext cx="8712200" cy="552458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b="1" dirty="0">
              <a:latin typeface="Verdana" charset="0"/>
              <a:ea typeface="Verdana" charset="0"/>
              <a:cs typeface="Verdana" charset="0"/>
            </a:endParaRPr>
          </a:p>
          <a:p>
            <a:r>
              <a:rPr lang="en-US" b="1" dirty="0">
                <a:solidFill>
                  <a:srgbClr val="C00000"/>
                </a:solidFill>
                <a:latin typeface="Courier New" charset="0"/>
                <a:ea typeface="Courier New" charset="0"/>
                <a:cs typeface="Courier New" charset="0"/>
              </a:rPr>
              <a:t># Build exercises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make</a:t>
            </a:r>
          </a:p>
          <a:p>
            <a:endParaRPr lang="en-US" b="1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b="1" dirty="0">
                <a:solidFill>
                  <a:srgbClr val="C00000"/>
                </a:solidFill>
                <a:latin typeface="Courier New" charset="0"/>
                <a:ea typeface="Courier New" charset="0"/>
                <a:cs typeface="Courier New" charset="0"/>
              </a:rPr>
              <a:t># Submit job</a:t>
            </a:r>
          </a:p>
          <a:p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qsub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submit_vadd</a:t>
            </a:r>
            <a:endParaRPr lang="en-US" b="1" dirty="0">
              <a:latin typeface="Courier New" charset="0"/>
              <a:ea typeface="Courier New" charset="0"/>
              <a:cs typeface="Courier New" charset="0"/>
            </a:endParaRPr>
          </a:p>
          <a:p>
            <a:endParaRPr lang="en-US" b="1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b="1" dirty="0">
                <a:solidFill>
                  <a:srgbClr val="C00000"/>
                </a:solidFill>
                <a:latin typeface="Courier New" charset="0"/>
                <a:ea typeface="Courier New" charset="0"/>
                <a:cs typeface="Courier New" charset="0"/>
              </a:rPr>
              <a:t># Check job status</a:t>
            </a:r>
          </a:p>
          <a:p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qstat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GB" b="1" dirty="0">
                <a:latin typeface="Courier New" charset="0"/>
                <a:ea typeface="Courier New" charset="0"/>
                <a:cs typeface="Courier New" charset="0"/>
              </a:rPr>
              <a:t>-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u $USER</a:t>
            </a:r>
          </a:p>
          <a:p>
            <a:r>
              <a:rPr lang="en-GB" sz="1500" b="1" dirty="0">
                <a:latin typeface="Courier New" charset="0"/>
                <a:ea typeface="Courier New" charset="0"/>
                <a:cs typeface="Courier New" charset="0"/>
              </a:rPr>
              <a:t>                                                                             </a:t>
            </a:r>
            <a:r>
              <a:rPr lang="mr-IN" sz="1500" b="1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GB" sz="1500" b="1" dirty="0">
                <a:latin typeface="Courier New" charset="0"/>
                <a:ea typeface="Courier New" charset="0"/>
                <a:cs typeface="Courier New" charset="0"/>
              </a:rPr>
              <a:t>          </a:t>
            </a:r>
          </a:p>
          <a:p>
            <a:endParaRPr lang="en-US" sz="1400" b="1" dirty="0">
              <a:latin typeface="Courier New" charset="0"/>
              <a:ea typeface="Courier New" charset="0"/>
              <a:cs typeface="Courier New" charset="0"/>
            </a:endParaRPr>
          </a:p>
          <a:p>
            <a:endParaRPr lang="en-US" b="1" dirty="0">
              <a:latin typeface="Courier New" charset="0"/>
              <a:ea typeface="Courier New" charset="0"/>
              <a:cs typeface="Courier New" charset="0"/>
            </a:endParaRPr>
          </a:p>
          <a:p>
            <a:endParaRPr lang="en-US" b="1" dirty="0">
              <a:latin typeface="Courier New" charset="0"/>
              <a:ea typeface="Courier New" charset="0"/>
              <a:cs typeface="Courier New" charset="0"/>
            </a:endParaRPr>
          </a:p>
          <a:p>
            <a:endParaRPr lang="en-US" b="1" dirty="0">
              <a:latin typeface="Courier New" charset="0"/>
              <a:ea typeface="Courier New" charset="0"/>
              <a:cs typeface="Courier New" charset="0"/>
            </a:endParaRPr>
          </a:p>
          <a:p>
            <a:endParaRPr lang="en-US" b="1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b="1" dirty="0">
                <a:solidFill>
                  <a:srgbClr val="C00000"/>
                </a:solidFill>
                <a:latin typeface="Courier New" charset="0"/>
                <a:ea typeface="Courier New" charset="0"/>
                <a:cs typeface="Courier New" charset="0"/>
              </a:rPr>
              <a:t># Check output from job</a:t>
            </a:r>
          </a:p>
          <a:p>
            <a:r>
              <a:rPr lang="en-US" b="1" dirty="0">
                <a:solidFill>
                  <a:srgbClr val="C00000"/>
                </a:solidFill>
                <a:latin typeface="Courier New" charset="0"/>
                <a:ea typeface="Courier New" charset="0"/>
                <a:cs typeface="Courier New" charset="0"/>
              </a:rPr>
              <a:t># Output file will have the job identifier in name</a:t>
            </a:r>
          </a:p>
          <a:p>
            <a:r>
              <a:rPr lang="en-US" b="1" dirty="0">
                <a:solidFill>
                  <a:srgbClr val="C00000"/>
                </a:solidFill>
                <a:latin typeface="Courier New" charset="0"/>
                <a:ea typeface="Courier New" charset="0"/>
                <a:cs typeface="Courier New" charset="0"/>
              </a:rPr>
              <a:t># This will be different each time you run a job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cat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vadd.o</a:t>
            </a:r>
            <a:r>
              <a:rPr lang="en-US" b="1" i="1" dirty="0" err="1">
                <a:solidFill>
                  <a:srgbClr val="00B050"/>
                </a:solidFill>
                <a:latin typeface="Courier New" charset="0"/>
                <a:ea typeface="Courier New" charset="0"/>
                <a:cs typeface="Courier New" charset="0"/>
              </a:rPr>
              <a:t>XXXX</a:t>
            </a:r>
            <a:endParaRPr lang="en-US" b="1" i="1" dirty="0">
              <a:solidFill>
                <a:srgbClr val="00B050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endParaRPr lang="en-US" b="1" dirty="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197600" y="1600925"/>
            <a:ext cx="2705100" cy="175432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Job status:</a:t>
            </a:r>
          </a:p>
          <a:p>
            <a:r>
              <a:rPr lang="en-US" dirty="0"/>
              <a:t>  </a:t>
            </a:r>
            <a:r>
              <a:rPr lang="en-US" b="1" dirty="0">
                <a:solidFill>
                  <a:srgbClr val="00B0F0"/>
                </a:solidFill>
              </a:rPr>
              <a:t>Q</a:t>
            </a:r>
            <a:r>
              <a:rPr lang="en-US" dirty="0"/>
              <a:t> = </a:t>
            </a:r>
            <a:r>
              <a:rPr lang="en-US" b="1" dirty="0"/>
              <a:t>Q</a:t>
            </a:r>
            <a:r>
              <a:rPr lang="en-US" dirty="0"/>
              <a:t>ueued</a:t>
            </a:r>
          </a:p>
          <a:p>
            <a:r>
              <a:rPr lang="en-US" dirty="0"/>
              <a:t>  </a:t>
            </a:r>
            <a:r>
              <a:rPr lang="en-US" b="1" dirty="0">
                <a:solidFill>
                  <a:srgbClr val="00B0F0"/>
                </a:solidFill>
              </a:rPr>
              <a:t>R</a:t>
            </a:r>
            <a:r>
              <a:rPr lang="en-US" dirty="0"/>
              <a:t> = </a:t>
            </a:r>
            <a:r>
              <a:rPr lang="en-US" b="1" dirty="0"/>
              <a:t>R</a:t>
            </a:r>
            <a:r>
              <a:rPr lang="en-US" dirty="0"/>
              <a:t>unning</a:t>
            </a:r>
          </a:p>
          <a:p>
            <a:r>
              <a:rPr lang="en-US" dirty="0"/>
              <a:t>  </a:t>
            </a:r>
            <a:r>
              <a:rPr lang="en-US" b="1" dirty="0">
                <a:solidFill>
                  <a:srgbClr val="00B0F0"/>
                </a:solidFill>
              </a:rPr>
              <a:t>C</a:t>
            </a:r>
            <a:r>
              <a:rPr lang="en-US" dirty="0"/>
              <a:t> = </a:t>
            </a:r>
            <a:r>
              <a:rPr lang="en-US" b="1" dirty="0"/>
              <a:t>C</a:t>
            </a:r>
            <a:r>
              <a:rPr lang="en-US" dirty="0"/>
              <a:t>omplete</a:t>
            </a:r>
          </a:p>
          <a:p>
            <a:r>
              <a:rPr lang="en-US" dirty="0"/>
              <a:t>(job will disappear shortly after completion)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959" y="3945940"/>
            <a:ext cx="8991564" cy="954107"/>
          </a:xfrm>
          <a:prstGeom prst="rect">
            <a:avLst/>
          </a:prstGeom>
          <a:solidFill>
            <a:schemeClr val="accent2">
              <a:lumMod val="20000"/>
              <a:lumOff val="80000"/>
              <a:alpha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1400" b="1" dirty="0">
                <a:latin typeface="Courier New" charset="0"/>
                <a:ea typeface="Courier New" charset="0"/>
                <a:cs typeface="Courier New" charset="0"/>
              </a:rPr>
              <a:t>                                                            </a:t>
            </a:r>
            <a:r>
              <a:rPr lang="mr-IN" sz="1400" b="1" dirty="0" err="1">
                <a:latin typeface="Courier New" charset="0"/>
                <a:ea typeface="Courier New" charset="0"/>
                <a:cs typeface="Courier New" charset="0"/>
              </a:rPr>
              <a:t>Req'd</a:t>
            </a:r>
            <a:r>
              <a:rPr lang="mr-IN" sz="1400" b="1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GB" sz="1400" b="1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mr-IN" sz="1400" b="1" dirty="0" err="1">
                <a:latin typeface="Courier New" charset="0"/>
                <a:ea typeface="Courier New" charset="0"/>
                <a:cs typeface="Courier New" charset="0"/>
              </a:rPr>
              <a:t>Req'd</a:t>
            </a:r>
            <a:r>
              <a:rPr lang="mr-IN" sz="1400" b="1" dirty="0"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en-GB" sz="1400" b="1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mr-IN" sz="1400" b="1" dirty="0" err="1">
                <a:latin typeface="Courier New" charset="0"/>
                <a:ea typeface="Courier New" charset="0"/>
                <a:cs typeface="Courier New" charset="0"/>
              </a:rPr>
              <a:t>Elap</a:t>
            </a:r>
            <a:endParaRPr lang="en-GB" sz="1400" b="1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mr-IN" sz="1400" b="1" dirty="0" err="1">
                <a:latin typeface="Courier New" charset="0"/>
                <a:ea typeface="Courier New" charset="0"/>
                <a:cs typeface="Courier New" charset="0"/>
              </a:rPr>
              <a:t>Job</a:t>
            </a:r>
            <a:r>
              <a:rPr lang="mr-IN" sz="1400" b="1" dirty="0">
                <a:latin typeface="Courier New" charset="0"/>
                <a:ea typeface="Courier New" charset="0"/>
                <a:cs typeface="Courier New" charset="0"/>
              </a:rPr>
              <a:t> ID          </a:t>
            </a:r>
            <a:r>
              <a:rPr lang="mr-IN" sz="1400" b="1" dirty="0" err="1">
                <a:latin typeface="Courier New" charset="0"/>
                <a:ea typeface="Courier New" charset="0"/>
                <a:cs typeface="Courier New" charset="0"/>
              </a:rPr>
              <a:t>Username</a:t>
            </a:r>
            <a:r>
              <a:rPr lang="mr-IN" sz="1400" b="1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mr-IN" sz="1400" b="1" dirty="0" err="1">
                <a:latin typeface="Courier New" charset="0"/>
                <a:ea typeface="Courier New" charset="0"/>
                <a:cs typeface="Courier New" charset="0"/>
              </a:rPr>
              <a:t>Queue</a:t>
            </a:r>
            <a:r>
              <a:rPr lang="mr-IN" sz="1400" b="1" dirty="0"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mr-IN" sz="1400" b="1" dirty="0" err="1">
                <a:latin typeface="Courier New" charset="0"/>
                <a:ea typeface="Courier New" charset="0"/>
                <a:cs typeface="Courier New" charset="0"/>
              </a:rPr>
              <a:t>Jobname</a:t>
            </a:r>
            <a:r>
              <a:rPr lang="mr-IN" sz="1400" b="1" dirty="0"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mr-IN" sz="1400" b="1" dirty="0" err="1">
                <a:latin typeface="Courier New" charset="0"/>
                <a:ea typeface="Courier New" charset="0"/>
                <a:cs typeface="Courier New" charset="0"/>
              </a:rPr>
              <a:t>SessID</a:t>
            </a:r>
            <a:r>
              <a:rPr lang="mr-IN" sz="1400" b="1" dirty="0">
                <a:latin typeface="Courier New" charset="0"/>
                <a:ea typeface="Courier New" charset="0"/>
                <a:cs typeface="Courier New" charset="0"/>
              </a:rPr>
              <a:t> NDS TSK </a:t>
            </a:r>
            <a:r>
              <a:rPr lang="mr-IN" sz="1400" b="1" dirty="0" err="1">
                <a:latin typeface="Courier New" charset="0"/>
                <a:ea typeface="Courier New" charset="0"/>
                <a:cs typeface="Courier New" charset="0"/>
              </a:rPr>
              <a:t>Memory</a:t>
            </a:r>
            <a:r>
              <a:rPr lang="mr-IN" sz="1400" b="1" dirty="0">
                <a:latin typeface="Courier New" charset="0"/>
                <a:ea typeface="Courier New" charset="0"/>
                <a:cs typeface="Courier New" charset="0"/>
              </a:rPr>
              <a:t> Time  </a:t>
            </a:r>
            <a:r>
              <a:rPr lang="mr-IN" sz="1400" b="1" dirty="0" err="1">
                <a:latin typeface="Courier New" charset="0"/>
                <a:ea typeface="Courier New" charset="0"/>
                <a:cs typeface="Courier New" charset="0"/>
              </a:rPr>
              <a:t>S</a:t>
            </a:r>
            <a:r>
              <a:rPr lang="mr-IN" sz="1400" b="1" dirty="0">
                <a:latin typeface="Courier New" charset="0"/>
                <a:ea typeface="Courier New" charset="0"/>
                <a:cs typeface="Courier New" charset="0"/>
              </a:rPr>
              <a:t> Time</a:t>
            </a:r>
            <a:endParaRPr lang="en-GB" sz="1400" b="1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mr-IN" sz="1400" b="1" dirty="0">
                <a:latin typeface="Courier New" charset="0"/>
                <a:ea typeface="Courier New" charset="0"/>
                <a:cs typeface="Courier New" charset="0"/>
              </a:rPr>
              <a:t>--------------- -------- -------- ---------- ------ --- --- ------ ----- - -----</a:t>
            </a:r>
            <a:endParaRPr lang="en-GB" sz="1400" b="1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mr-IN" sz="1400" b="1" i="1" dirty="0">
                <a:solidFill>
                  <a:srgbClr val="00B050"/>
                </a:solidFill>
                <a:latin typeface="Courier New" charset="0"/>
                <a:ea typeface="Courier New" charset="0"/>
                <a:cs typeface="Courier New" charset="0"/>
              </a:rPr>
              <a:t>9376</a:t>
            </a:r>
            <a:r>
              <a:rPr lang="mr-IN" sz="1400" b="1" dirty="0">
                <a:latin typeface="Courier New" charset="0"/>
                <a:ea typeface="Courier New" charset="0"/>
                <a:cs typeface="Courier New" charset="0"/>
              </a:rPr>
              <a:t>.master.gw4 </a:t>
            </a:r>
            <a:r>
              <a:rPr lang="mr-IN" sz="1400" b="1" dirty="0" err="1">
                <a:latin typeface="Courier New" charset="0"/>
                <a:ea typeface="Courier New" charset="0"/>
                <a:cs typeface="Courier New" charset="0"/>
              </a:rPr>
              <a:t>br</a:t>
            </a:r>
            <a:r>
              <a:rPr lang="mr-IN" sz="1400" b="1" dirty="0">
                <a:latin typeface="Courier New" charset="0"/>
                <a:ea typeface="Courier New" charset="0"/>
                <a:cs typeface="Courier New" charset="0"/>
              </a:rPr>
              <a:t>-</a:t>
            </a:r>
            <a:r>
              <a:rPr lang="en-GB" sz="1400" b="1" dirty="0" err="1">
                <a:latin typeface="Courier New" charset="0"/>
                <a:ea typeface="Courier New" charset="0"/>
                <a:cs typeface="Courier New" charset="0"/>
              </a:rPr>
              <a:t>trai</a:t>
            </a:r>
            <a:r>
              <a:rPr lang="mr-IN" sz="1400" b="1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GB" sz="1400" b="1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mr-IN" sz="1400" b="1" dirty="0" err="1">
                <a:latin typeface="Courier New" charset="0"/>
                <a:ea typeface="Courier New" charset="0"/>
                <a:cs typeface="Courier New" charset="0"/>
              </a:rPr>
              <a:t>pascalq</a:t>
            </a:r>
            <a:r>
              <a:rPr lang="mr-IN" sz="1400" b="1" dirty="0"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en-US" sz="1400" b="1" dirty="0" err="1">
                <a:latin typeface="Courier New" charset="0"/>
                <a:ea typeface="Courier New" charset="0"/>
                <a:cs typeface="Courier New" charset="0"/>
              </a:rPr>
              <a:t>vadd</a:t>
            </a:r>
            <a:r>
              <a:rPr lang="mr-IN" sz="1400" b="1" dirty="0">
                <a:latin typeface="Courier New" charset="0"/>
                <a:ea typeface="Courier New" charset="0"/>
                <a:cs typeface="Courier New" charset="0"/>
              </a:rPr>
              <a:t>       154770   1  36    --  00:02 </a:t>
            </a:r>
            <a:r>
              <a:rPr lang="mr-IN" sz="1400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1400" b="1" dirty="0">
                <a:latin typeface="Courier New" charset="0"/>
                <a:ea typeface="Courier New" charset="0"/>
                <a:cs typeface="Courier New" charset="0"/>
              </a:rPr>
              <a:t> 00:00</a:t>
            </a:r>
            <a:endParaRPr lang="en-US" sz="1400" dirty="0"/>
          </a:p>
        </p:txBody>
      </p:sp>
      <p:sp>
        <p:nvSpPr>
          <p:cNvPr id="8" name="Rectangle 7"/>
          <p:cNvSpPr/>
          <p:nvPr/>
        </p:nvSpPr>
        <p:spPr bwMode="auto">
          <a:xfrm>
            <a:off x="7863841" y="3848100"/>
            <a:ext cx="253999" cy="1155700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96" charset="0"/>
            </a:endParaRPr>
          </a:p>
        </p:txBody>
      </p:sp>
      <p:cxnSp>
        <p:nvCxnSpPr>
          <p:cNvPr id="10" name="Straight Connector 9"/>
          <p:cNvCxnSpPr>
            <a:stCxn id="8" idx="0"/>
          </p:cNvCxnSpPr>
          <p:nvPr/>
        </p:nvCxnSpPr>
        <p:spPr bwMode="auto">
          <a:xfrm flipH="1" flipV="1">
            <a:off x="7419340" y="3354680"/>
            <a:ext cx="571501" cy="493420"/>
          </a:xfrm>
          <a:prstGeom prst="lin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" name="Freeform 12"/>
          <p:cNvSpPr/>
          <p:nvPr/>
        </p:nvSpPr>
        <p:spPr bwMode="auto">
          <a:xfrm>
            <a:off x="130190" y="4864100"/>
            <a:ext cx="1744330" cy="1920359"/>
          </a:xfrm>
          <a:custGeom>
            <a:avLst/>
            <a:gdLst>
              <a:gd name="connsiteX0" fmla="*/ 1431910 w 1431910"/>
              <a:gd name="connsiteY0" fmla="*/ 1409700 h 1920359"/>
              <a:gd name="connsiteX1" fmla="*/ 60310 w 1431910"/>
              <a:gd name="connsiteY1" fmla="*/ 1841500 h 1920359"/>
              <a:gd name="connsiteX2" fmla="*/ 225410 w 1431910"/>
              <a:gd name="connsiteY2" fmla="*/ 0 h 1920359"/>
              <a:gd name="connsiteX3" fmla="*/ 225410 w 1431910"/>
              <a:gd name="connsiteY3" fmla="*/ 0 h 1920359"/>
              <a:gd name="connsiteX4" fmla="*/ 225410 w 1431910"/>
              <a:gd name="connsiteY4" fmla="*/ 0 h 1920359"/>
              <a:gd name="connsiteX5" fmla="*/ 225410 w 1431910"/>
              <a:gd name="connsiteY5" fmla="*/ 0 h 1920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31910" h="1920359">
                <a:moveTo>
                  <a:pt x="1431910" y="1409700"/>
                </a:moveTo>
                <a:cubicBezTo>
                  <a:pt x="846651" y="1743075"/>
                  <a:pt x="261393" y="2076450"/>
                  <a:pt x="60310" y="1841500"/>
                </a:cubicBezTo>
                <a:cubicBezTo>
                  <a:pt x="-140773" y="1606550"/>
                  <a:pt x="225410" y="0"/>
                  <a:pt x="225410" y="0"/>
                </a:cubicBezTo>
                <a:lnTo>
                  <a:pt x="225410" y="0"/>
                </a:lnTo>
                <a:lnTo>
                  <a:pt x="225410" y="0"/>
                </a:lnTo>
                <a:lnTo>
                  <a:pt x="225410" y="0"/>
                </a:lnTo>
              </a:path>
            </a:pathLst>
          </a:custGeom>
          <a:noFill/>
          <a:ln w="19050" cap="flat" cmpd="sng" algn="ctr">
            <a:solidFill>
              <a:srgbClr val="00B050"/>
            </a:solidFill>
            <a:prstDash val="solid"/>
            <a:round/>
            <a:headEnd type="triangle" w="lg" len="lg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9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39802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Commonly used clauses with target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5697" y="815976"/>
            <a:ext cx="8629703" cy="5776912"/>
          </a:xfrm>
        </p:spPr>
        <p:txBody>
          <a:bodyPr/>
          <a:lstStyle/>
          <a:p>
            <a:pPr marL="0" indent="0">
              <a:spcBef>
                <a:spcPct val="0"/>
              </a:spcBef>
              <a:buNone/>
            </a:pPr>
            <a:r>
              <a:rPr lang="en-US" alt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#pragma </a:t>
            </a:r>
            <a:r>
              <a:rPr lang="en-US" altLang="en-US" b="1" dirty="0" err="1">
                <a:latin typeface="Consolas" panose="020B0609020204030204" pitchFamily="49" charset="0"/>
                <a:cs typeface="Consolas" panose="020B0609020204030204" pitchFamily="49" charset="0"/>
              </a:rPr>
              <a:t>omp</a:t>
            </a:r>
            <a:r>
              <a:rPr lang="en-US" alt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 target [clause[[,]clause]...]  </a:t>
            </a:r>
          </a:p>
          <a:p>
            <a:pPr marL="0" indent="0">
              <a:spcBef>
                <a:spcPct val="0"/>
              </a:spcBef>
              <a:buNone/>
            </a:pPr>
            <a:r>
              <a:rPr lang="en-US" alt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structured-block </a:t>
            </a:r>
          </a:p>
          <a:p>
            <a:pPr marL="0" indent="0">
              <a:spcBef>
                <a:spcPct val="0"/>
              </a:spcBef>
              <a:buNone/>
            </a:pPr>
            <a:endParaRPr lang="en-US" altLang="en-US" dirty="0">
              <a:latin typeface="Arial" charset="0"/>
            </a:endParaRPr>
          </a:p>
          <a:p>
            <a:pPr marL="350838" lvl="1" indent="0">
              <a:spcBef>
                <a:spcPct val="0"/>
              </a:spcBef>
              <a:buNone/>
            </a:pPr>
            <a:r>
              <a:rPr lang="en-US" altLang="en-US" b="1" dirty="0">
                <a:latin typeface="Arial" charset="0"/>
              </a:rPr>
              <a:t>if(scalar-expression) </a:t>
            </a:r>
          </a:p>
          <a:p>
            <a:pPr marL="1031875" lvl="2" indent="-342900">
              <a:spcBef>
                <a:spcPct val="0"/>
              </a:spcBef>
            </a:pPr>
            <a:r>
              <a:rPr lang="en-US" altLang="en-US" dirty="0">
                <a:latin typeface="Arial" charset="0"/>
              </a:rPr>
              <a:t>If the scalar-expression evaluates to false then the target region is executed by the host device in the host data environment.</a:t>
            </a:r>
          </a:p>
          <a:p>
            <a:pPr marL="350838" lvl="1" indent="0">
              <a:spcBef>
                <a:spcPct val="0"/>
              </a:spcBef>
              <a:buNone/>
            </a:pPr>
            <a:r>
              <a:rPr lang="en-US" altLang="en-US" b="1" dirty="0">
                <a:latin typeface="Arial" charset="0"/>
              </a:rPr>
              <a:t>device(integer-expression)</a:t>
            </a:r>
          </a:p>
          <a:p>
            <a:pPr marL="1031875" lvl="2" indent="-342900">
              <a:spcBef>
                <a:spcPct val="0"/>
              </a:spcBef>
            </a:pPr>
            <a:r>
              <a:rPr lang="en-US" altLang="en-US" dirty="0">
                <a:latin typeface="Arial" charset="0"/>
              </a:rPr>
              <a:t>The value of the integer-expression selects the device when a device other than the default device is desired</a:t>
            </a:r>
          </a:p>
          <a:p>
            <a:pPr marL="350838" lvl="1" indent="0">
              <a:spcBef>
                <a:spcPct val="0"/>
              </a:spcBef>
              <a:buNone/>
            </a:pPr>
            <a:r>
              <a:rPr lang="en-US" altLang="en-US" b="1" dirty="0">
                <a:solidFill>
                  <a:srgbClr val="000000"/>
                </a:solidFill>
                <a:latin typeface="Arial" charset="0"/>
              </a:rPr>
              <a:t>private(list)  </a:t>
            </a:r>
            <a:r>
              <a:rPr lang="en-US" altLang="en-US" b="1" dirty="0" err="1">
                <a:solidFill>
                  <a:srgbClr val="000000"/>
                </a:solidFill>
                <a:latin typeface="Arial" charset="0"/>
              </a:rPr>
              <a:t>firstprivate</a:t>
            </a:r>
            <a:r>
              <a:rPr lang="en-US" altLang="en-US" b="1" dirty="0">
                <a:solidFill>
                  <a:srgbClr val="000000"/>
                </a:solidFill>
                <a:latin typeface="Arial" charset="0"/>
              </a:rPr>
              <a:t>(list) </a:t>
            </a:r>
          </a:p>
          <a:p>
            <a:pPr marL="1031875" lvl="2" indent="-342900">
              <a:spcBef>
                <a:spcPct val="0"/>
              </a:spcBef>
            </a:pPr>
            <a:r>
              <a:rPr lang="en-US" altLang="en-US" dirty="0">
                <a:solidFill>
                  <a:srgbClr val="000000"/>
                </a:solidFill>
                <a:latin typeface="Arial" charset="0"/>
              </a:rPr>
              <a:t>creates variables with the same name as those in the list on the device.  In the case of </a:t>
            </a:r>
            <a:r>
              <a:rPr lang="en-US" altLang="en-US" dirty="0" err="1">
                <a:solidFill>
                  <a:srgbClr val="000000"/>
                </a:solidFill>
                <a:latin typeface="Arial" charset="0"/>
              </a:rPr>
              <a:t>firstprivate</a:t>
            </a:r>
            <a:r>
              <a:rPr lang="en-US" altLang="en-US" dirty="0">
                <a:solidFill>
                  <a:srgbClr val="000000"/>
                </a:solidFill>
                <a:latin typeface="Arial" charset="0"/>
              </a:rPr>
              <a:t>, the value of the original variable on the host is copied into the private variable created on the device.</a:t>
            </a:r>
          </a:p>
          <a:p>
            <a:pPr marL="350838" lvl="1" indent="0">
              <a:spcBef>
                <a:spcPct val="0"/>
              </a:spcBef>
              <a:buNone/>
            </a:pPr>
            <a:r>
              <a:rPr lang="en-US" altLang="en-US" b="1" dirty="0">
                <a:latin typeface="Arial" charset="0"/>
              </a:rPr>
              <a:t>map(map-type: list) </a:t>
            </a:r>
          </a:p>
          <a:p>
            <a:pPr marL="974725" lvl="2" indent="-285750">
              <a:spcBef>
                <a:spcPct val="0"/>
              </a:spcBef>
            </a:pPr>
            <a:r>
              <a:rPr lang="en-US" altLang="en-US" dirty="0">
                <a:latin typeface="Arial" charset="0"/>
              </a:rPr>
              <a:t>map-type may be </a:t>
            </a:r>
            <a:r>
              <a:rPr lang="en-US" altLang="en-US" b="1" i="1" dirty="0">
                <a:latin typeface="Arial" charset="0"/>
              </a:rPr>
              <a:t>to</a:t>
            </a:r>
            <a:r>
              <a:rPr lang="en-US" altLang="en-US" dirty="0">
                <a:latin typeface="Arial" charset="0"/>
              </a:rPr>
              <a:t>, </a:t>
            </a:r>
            <a:r>
              <a:rPr lang="en-US" altLang="en-US" b="1" i="1" dirty="0">
                <a:latin typeface="Arial" charset="0"/>
              </a:rPr>
              <a:t>from</a:t>
            </a:r>
            <a:r>
              <a:rPr lang="en-US" altLang="en-US" dirty="0">
                <a:latin typeface="Arial" charset="0"/>
              </a:rPr>
              <a:t>, </a:t>
            </a:r>
            <a:r>
              <a:rPr lang="en-US" altLang="en-US" b="1" i="1" dirty="0" err="1">
                <a:latin typeface="Arial" charset="0"/>
              </a:rPr>
              <a:t>tofrom</a:t>
            </a:r>
            <a:r>
              <a:rPr lang="en-US" altLang="en-US" dirty="0">
                <a:latin typeface="Arial" charset="0"/>
              </a:rPr>
              <a:t>, or </a:t>
            </a:r>
            <a:r>
              <a:rPr lang="en-US" altLang="en-US" b="1" i="1" dirty="0" err="1">
                <a:latin typeface="Arial" charset="0"/>
              </a:rPr>
              <a:t>alloc</a:t>
            </a:r>
            <a:r>
              <a:rPr lang="en-US" altLang="en-US" dirty="0">
                <a:latin typeface="Arial" charset="0"/>
              </a:rPr>
              <a:t>.  The clause defines how the variables in list are moved between the host and the device. </a:t>
            </a:r>
          </a:p>
          <a:p>
            <a:pPr marL="350838" lvl="1" indent="0">
              <a:spcBef>
                <a:spcPct val="0"/>
              </a:spcBef>
              <a:buNone/>
            </a:pPr>
            <a:r>
              <a:rPr lang="en-US" altLang="en-US" b="1" dirty="0" err="1">
                <a:solidFill>
                  <a:srgbClr val="000000"/>
                </a:solidFill>
                <a:latin typeface="Arial" charset="0"/>
              </a:rPr>
              <a:t>nowait</a:t>
            </a:r>
            <a:endParaRPr lang="en-US" altLang="en-US" b="1" dirty="0">
              <a:solidFill>
                <a:srgbClr val="000000"/>
              </a:solidFill>
              <a:latin typeface="Arial" charset="0"/>
            </a:endParaRPr>
          </a:p>
          <a:p>
            <a:pPr marL="1031875" lvl="2" indent="-342900">
              <a:spcBef>
                <a:spcPct val="0"/>
              </a:spcBef>
            </a:pPr>
            <a:r>
              <a:rPr lang="en-US" altLang="en-US" dirty="0">
                <a:solidFill>
                  <a:srgbClr val="000000"/>
                </a:solidFill>
                <a:latin typeface="Arial" charset="0"/>
              </a:rPr>
              <a:t>The target task is deferred which means the host can run code in parallel to the target region.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C933AAA-F64E-4748-8A99-DCC60F15C72A}" type="slidenum">
              <a:rPr lang="en-US" smtClean="0">
                <a:solidFill>
                  <a:srgbClr val="000000"/>
                </a:solidFill>
                <a:latin typeface="Tahoma" pitchFamily="34" charset="0"/>
                <a:cs typeface="Arial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15</a:t>
            </a:fld>
            <a:endParaRPr lang="en-US" dirty="0">
              <a:solidFill>
                <a:srgbClr val="000000"/>
              </a:solidFill>
              <a:latin typeface="Tahoma" pitchFamily="34" charset="0"/>
              <a:cs typeface="Arial" pitchFamily="34" charset="0"/>
            </a:endParaRPr>
          </a:p>
        </p:txBody>
      </p:sp>
      <p:pic>
        <p:nvPicPr>
          <p:cNvPr id="1031" name="Picture 7" descr="age112image909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0" y="2616200"/>
            <a:ext cx="3771900" cy="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age112image925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0" y="2616200"/>
            <a:ext cx="0" cy="29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 descr="age112image941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0" y="2616200"/>
            <a:ext cx="0" cy="29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age112image1028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0" y="2616200"/>
            <a:ext cx="3771900" cy="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9794269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90000"/>
          </a:xfrm>
        </p:spPr>
        <p:txBody>
          <a:bodyPr>
            <a:normAutofit/>
          </a:bodyPr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9994" y="864638"/>
            <a:ext cx="8004391" cy="5647169"/>
          </a:xfrm>
        </p:spPr>
        <p:txBody>
          <a:bodyPr>
            <a:noAutofit/>
          </a:bodyPr>
          <a:lstStyle/>
          <a:p>
            <a:pPr eaLnBrk="1" fontAlgn="t" hangingPunct="1"/>
            <a:r>
              <a:rPr lang="en-US" dirty="0" err="1"/>
              <a:t>OpenMP</a:t>
            </a:r>
            <a:r>
              <a:rPr lang="en-US" dirty="0"/>
              <a:t> overview</a:t>
            </a:r>
          </a:p>
          <a:p>
            <a:pPr eaLnBrk="1" fontAlgn="t" hangingPunct="1"/>
            <a:r>
              <a:rPr lang="en-US" dirty="0"/>
              <a:t>The device model in </a:t>
            </a:r>
            <a:r>
              <a:rPr lang="en-US" dirty="0" err="1"/>
              <a:t>OpenMP</a:t>
            </a:r>
            <a:endParaRPr lang="en-US" dirty="0"/>
          </a:p>
          <a:p>
            <a:pPr eaLnBrk="1" fontAlgn="t" hangingPunct="1"/>
            <a:r>
              <a:rPr lang="en-US" dirty="0"/>
              <a:t>Understanding execution on the GPU with </a:t>
            </a:r>
            <a:r>
              <a:rPr lang="en-US" dirty="0" err="1"/>
              <a:t>nvprof</a:t>
            </a:r>
            <a:endParaRPr lang="en-US" dirty="0"/>
          </a:p>
          <a:p>
            <a:pPr eaLnBrk="1" fontAlgn="t" hangingPunct="1"/>
            <a:r>
              <a:rPr lang="en-US" dirty="0"/>
              <a:t>Working with the target directive</a:t>
            </a:r>
          </a:p>
          <a:p>
            <a:pPr eaLnBrk="1" fontAlgn="t" hangingPunct="1"/>
            <a:r>
              <a:rPr lang="en-US" dirty="0"/>
              <a:t>Controlling memory movement</a:t>
            </a:r>
          </a:p>
          <a:p>
            <a:pPr eaLnBrk="1" fontAlgn="t" hangingPunct="1"/>
            <a:r>
              <a:rPr lang="en-US" dirty="0"/>
              <a:t>Optimizing GPU code</a:t>
            </a:r>
          </a:p>
          <a:p>
            <a:pPr eaLnBrk="1" fontAlgn="t" hangingPunct="1"/>
            <a:r>
              <a:rPr lang="en-US" dirty="0"/>
              <a:t>CPU/GPU portability</a:t>
            </a:r>
          </a:p>
        </p:txBody>
      </p:sp>
      <p:sp>
        <p:nvSpPr>
          <p:cNvPr id="4" name="Right Arrow 3"/>
          <p:cNvSpPr/>
          <p:nvPr/>
        </p:nvSpPr>
        <p:spPr>
          <a:xfrm>
            <a:off x="278502" y="1734790"/>
            <a:ext cx="445884" cy="283709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3617735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689" y="192088"/>
            <a:ext cx="8718232" cy="1036352"/>
          </a:xfrm>
        </p:spPr>
        <p:txBody>
          <a:bodyPr/>
          <a:lstStyle/>
          <a:p>
            <a:r>
              <a:rPr lang="en-US" dirty="0"/>
              <a:t>How do we execute code on a GPU:</a:t>
            </a:r>
            <a:br>
              <a:rPr lang="en-US" dirty="0"/>
            </a:br>
            <a:r>
              <a:rPr lang="en-US" dirty="0"/>
              <a:t>The SIMT model </a:t>
            </a:r>
            <a:r>
              <a:rPr lang="en-US" sz="2000" dirty="0"/>
              <a:t>(Single Instruction Multiple Thread)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6999378" y="6491539"/>
            <a:ext cx="2133600" cy="238125"/>
          </a:xfrm>
        </p:spPr>
        <p:txBody>
          <a:bodyPr/>
          <a:lstStyle/>
          <a:p>
            <a:pPr algn="r"/>
            <a:fld id="{291927A1-B697-4405-91D0-9CAAC96474AC}" type="slidenum">
              <a:rPr lang="en-US" smtClean="0">
                <a:solidFill>
                  <a:srgbClr val="333399"/>
                </a:solidFill>
              </a:rPr>
              <a:pPr algn="r"/>
              <a:t>17</a:t>
            </a:fld>
            <a:endParaRPr lang="en-US" dirty="0">
              <a:solidFill>
                <a:srgbClr val="333399"/>
              </a:solidFill>
            </a:endParaRPr>
          </a:p>
        </p:txBody>
      </p:sp>
      <p:grpSp>
        <p:nvGrpSpPr>
          <p:cNvPr id="349" name="Group 348"/>
          <p:cNvGrpSpPr/>
          <p:nvPr/>
        </p:nvGrpSpPr>
        <p:grpSpPr>
          <a:xfrm>
            <a:off x="3993469" y="2856557"/>
            <a:ext cx="2628383" cy="2284578"/>
            <a:chOff x="990600" y="1371600"/>
            <a:chExt cx="2819400" cy="2590800"/>
          </a:xfrm>
        </p:grpSpPr>
        <p:grpSp>
          <p:nvGrpSpPr>
            <p:cNvPr id="350" name="Group 349"/>
            <p:cNvGrpSpPr/>
            <p:nvPr/>
          </p:nvGrpSpPr>
          <p:grpSpPr>
            <a:xfrm>
              <a:off x="990600" y="1371600"/>
              <a:ext cx="2819400" cy="533400"/>
              <a:chOff x="990600" y="1371600"/>
              <a:chExt cx="2819400" cy="533400"/>
            </a:xfrm>
          </p:grpSpPr>
          <p:grpSp>
            <p:nvGrpSpPr>
              <p:cNvPr id="594" name="Group 593"/>
              <p:cNvGrpSpPr/>
              <p:nvPr/>
            </p:nvGrpSpPr>
            <p:grpSpPr>
              <a:xfrm>
                <a:off x="990600" y="1371600"/>
                <a:ext cx="533400" cy="76200"/>
                <a:chOff x="990600" y="1371600"/>
                <a:chExt cx="533400" cy="76200"/>
              </a:xfrm>
            </p:grpSpPr>
            <p:sp>
              <p:nvSpPr>
                <p:cNvPr id="670" name="Oval 669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671" name="Oval 670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672" name="Oval 671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673" name="Oval 672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595" name="Group 594"/>
              <p:cNvGrpSpPr/>
              <p:nvPr/>
            </p:nvGrpSpPr>
            <p:grpSpPr>
              <a:xfrm>
                <a:off x="1752600" y="1371600"/>
                <a:ext cx="533400" cy="76200"/>
                <a:chOff x="990600" y="1371600"/>
                <a:chExt cx="533400" cy="76200"/>
              </a:xfrm>
            </p:grpSpPr>
            <p:sp>
              <p:nvSpPr>
                <p:cNvPr id="666" name="Oval 665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667" name="Oval 666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668" name="Oval 667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669" name="Oval 668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596" name="Group 595"/>
              <p:cNvGrpSpPr/>
              <p:nvPr/>
            </p:nvGrpSpPr>
            <p:grpSpPr>
              <a:xfrm>
                <a:off x="2514600" y="1371600"/>
                <a:ext cx="533400" cy="76200"/>
                <a:chOff x="990600" y="1371600"/>
                <a:chExt cx="533400" cy="76200"/>
              </a:xfrm>
            </p:grpSpPr>
            <p:sp>
              <p:nvSpPr>
                <p:cNvPr id="662" name="Oval 661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663" name="Oval 662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664" name="Oval 663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665" name="Oval 664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597" name="Group 596"/>
              <p:cNvGrpSpPr/>
              <p:nvPr/>
            </p:nvGrpSpPr>
            <p:grpSpPr>
              <a:xfrm>
                <a:off x="3276600" y="1371600"/>
                <a:ext cx="533400" cy="76200"/>
                <a:chOff x="990600" y="1371600"/>
                <a:chExt cx="533400" cy="76200"/>
              </a:xfrm>
            </p:grpSpPr>
            <p:sp>
              <p:nvSpPr>
                <p:cNvPr id="658" name="Oval 657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659" name="Oval 658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660" name="Oval 659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661" name="Oval 660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598" name="Group 597"/>
              <p:cNvGrpSpPr/>
              <p:nvPr/>
            </p:nvGrpSpPr>
            <p:grpSpPr>
              <a:xfrm>
                <a:off x="990600" y="1524000"/>
                <a:ext cx="533400" cy="76200"/>
                <a:chOff x="990600" y="1371600"/>
                <a:chExt cx="533400" cy="76200"/>
              </a:xfrm>
            </p:grpSpPr>
            <p:sp>
              <p:nvSpPr>
                <p:cNvPr id="654" name="Oval 653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655" name="Oval 654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656" name="Oval 655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657" name="Oval 656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599" name="Group 598"/>
              <p:cNvGrpSpPr/>
              <p:nvPr/>
            </p:nvGrpSpPr>
            <p:grpSpPr>
              <a:xfrm>
                <a:off x="1752600" y="1524000"/>
                <a:ext cx="533400" cy="76200"/>
                <a:chOff x="990600" y="1371600"/>
                <a:chExt cx="533400" cy="76200"/>
              </a:xfrm>
            </p:grpSpPr>
            <p:sp>
              <p:nvSpPr>
                <p:cNvPr id="650" name="Oval 649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651" name="Oval 650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652" name="Oval 651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653" name="Oval 652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600" name="Group 599"/>
              <p:cNvGrpSpPr/>
              <p:nvPr/>
            </p:nvGrpSpPr>
            <p:grpSpPr>
              <a:xfrm>
                <a:off x="2514600" y="1524000"/>
                <a:ext cx="533400" cy="76200"/>
                <a:chOff x="990600" y="1371600"/>
                <a:chExt cx="533400" cy="76200"/>
              </a:xfrm>
            </p:grpSpPr>
            <p:sp>
              <p:nvSpPr>
                <p:cNvPr id="646" name="Oval 645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647" name="Oval 646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648" name="Oval 647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649" name="Oval 648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601" name="Group 600"/>
              <p:cNvGrpSpPr/>
              <p:nvPr/>
            </p:nvGrpSpPr>
            <p:grpSpPr>
              <a:xfrm>
                <a:off x="3276600" y="1524000"/>
                <a:ext cx="533400" cy="76200"/>
                <a:chOff x="990600" y="1371600"/>
                <a:chExt cx="533400" cy="76200"/>
              </a:xfrm>
            </p:grpSpPr>
            <p:sp>
              <p:nvSpPr>
                <p:cNvPr id="642" name="Oval 641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643" name="Oval 642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644" name="Oval 643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645" name="Oval 644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602" name="Group 601"/>
              <p:cNvGrpSpPr/>
              <p:nvPr/>
            </p:nvGrpSpPr>
            <p:grpSpPr>
              <a:xfrm>
                <a:off x="990600" y="1676400"/>
                <a:ext cx="533400" cy="76200"/>
                <a:chOff x="990600" y="1371600"/>
                <a:chExt cx="533400" cy="76200"/>
              </a:xfrm>
            </p:grpSpPr>
            <p:sp>
              <p:nvSpPr>
                <p:cNvPr id="638" name="Oval 637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639" name="Oval 638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640" name="Oval 639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641" name="Oval 640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603" name="Group 602"/>
              <p:cNvGrpSpPr/>
              <p:nvPr/>
            </p:nvGrpSpPr>
            <p:grpSpPr>
              <a:xfrm>
                <a:off x="1752600" y="1676400"/>
                <a:ext cx="533400" cy="76200"/>
                <a:chOff x="990600" y="1371600"/>
                <a:chExt cx="533400" cy="76200"/>
              </a:xfrm>
            </p:grpSpPr>
            <p:sp>
              <p:nvSpPr>
                <p:cNvPr id="634" name="Oval 633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635" name="Oval 634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636" name="Oval 635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637" name="Oval 636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604" name="Group 603"/>
              <p:cNvGrpSpPr/>
              <p:nvPr/>
            </p:nvGrpSpPr>
            <p:grpSpPr>
              <a:xfrm>
                <a:off x="2514600" y="1676400"/>
                <a:ext cx="533400" cy="76200"/>
                <a:chOff x="990600" y="1371600"/>
                <a:chExt cx="533400" cy="76200"/>
              </a:xfrm>
            </p:grpSpPr>
            <p:sp>
              <p:nvSpPr>
                <p:cNvPr id="630" name="Oval 629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631" name="Oval 630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632" name="Oval 631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633" name="Oval 632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605" name="Group 604"/>
              <p:cNvGrpSpPr/>
              <p:nvPr/>
            </p:nvGrpSpPr>
            <p:grpSpPr>
              <a:xfrm>
                <a:off x="3276600" y="1676400"/>
                <a:ext cx="533400" cy="76200"/>
                <a:chOff x="990600" y="1371600"/>
                <a:chExt cx="533400" cy="76200"/>
              </a:xfrm>
            </p:grpSpPr>
            <p:sp>
              <p:nvSpPr>
                <p:cNvPr id="626" name="Oval 625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627" name="Oval 626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628" name="Oval 627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629" name="Oval 628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606" name="Group 605"/>
              <p:cNvGrpSpPr/>
              <p:nvPr/>
            </p:nvGrpSpPr>
            <p:grpSpPr>
              <a:xfrm>
                <a:off x="990600" y="1828800"/>
                <a:ext cx="533400" cy="76200"/>
                <a:chOff x="990600" y="1371600"/>
                <a:chExt cx="533400" cy="76200"/>
              </a:xfrm>
            </p:grpSpPr>
            <p:sp>
              <p:nvSpPr>
                <p:cNvPr id="622" name="Oval 621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623" name="Oval 622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624" name="Oval 623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625" name="Oval 624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607" name="Group 606"/>
              <p:cNvGrpSpPr/>
              <p:nvPr/>
            </p:nvGrpSpPr>
            <p:grpSpPr>
              <a:xfrm>
                <a:off x="1752600" y="1828800"/>
                <a:ext cx="533400" cy="76200"/>
                <a:chOff x="990600" y="1371600"/>
                <a:chExt cx="533400" cy="76200"/>
              </a:xfrm>
            </p:grpSpPr>
            <p:sp>
              <p:nvSpPr>
                <p:cNvPr id="618" name="Oval 617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619" name="Oval 618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620" name="Oval 619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621" name="Oval 620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608" name="Group 607"/>
              <p:cNvGrpSpPr/>
              <p:nvPr/>
            </p:nvGrpSpPr>
            <p:grpSpPr>
              <a:xfrm>
                <a:off x="2514600" y="1828800"/>
                <a:ext cx="533400" cy="76200"/>
                <a:chOff x="990600" y="1371600"/>
                <a:chExt cx="533400" cy="76200"/>
              </a:xfrm>
            </p:grpSpPr>
            <p:sp>
              <p:nvSpPr>
                <p:cNvPr id="614" name="Oval 613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615" name="Oval 614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616" name="Oval 615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617" name="Oval 616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609" name="Group 608"/>
              <p:cNvGrpSpPr/>
              <p:nvPr/>
            </p:nvGrpSpPr>
            <p:grpSpPr>
              <a:xfrm>
                <a:off x="3276600" y="1828800"/>
                <a:ext cx="533400" cy="76200"/>
                <a:chOff x="990600" y="1371600"/>
                <a:chExt cx="533400" cy="76200"/>
              </a:xfrm>
            </p:grpSpPr>
            <p:sp>
              <p:nvSpPr>
                <p:cNvPr id="610" name="Oval 609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611" name="Oval 610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612" name="Oval 611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613" name="Oval 612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</p:grpSp>
        <p:grpSp>
          <p:nvGrpSpPr>
            <p:cNvPr id="351" name="Group 350"/>
            <p:cNvGrpSpPr/>
            <p:nvPr/>
          </p:nvGrpSpPr>
          <p:grpSpPr>
            <a:xfrm>
              <a:off x="990600" y="2057400"/>
              <a:ext cx="2819400" cy="533400"/>
              <a:chOff x="990600" y="1371600"/>
              <a:chExt cx="2819400" cy="533400"/>
            </a:xfrm>
          </p:grpSpPr>
          <p:grpSp>
            <p:nvGrpSpPr>
              <p:cNvPr id="514" name="Group 513"/>
              <p:cNvGrpSpPr/>
              <p:nvPr/>
            </p:nvGrpSpPr>
            <p:grpSpPr>
              <a:xfrm>
                <a:off x="990600" y="1371600"/>
                <a:ext cx="533400" cy="76200"/>
                <a:chOff x="990600" y="1371600"/>
                <a:chExt cx="533400" cy="76200"/>
              </a:xfrm>
            </p:grpSpPr>
            <p:sp>
              <p:nvSpPr>
                <p:cNvPr id="590" name="Oval 589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591" name="Oval 590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592" name="Oval 591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593" name="Oval 592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515" name="Group 514"/>
              <p:cNvGrpSpPr/>
              <p:nvPr/>
            </p:nvGrpSpPr>
            <p:grpSpPr>
              <a:xfrm>
                <a:off x="1752600" y="1371600"/>
                <a:ext cx="533400" cy="76200"/>
                <a:chOff x="990600" y="1371600"/>
                <a:chExt cx="533400" cy="76200"/>
              </a:xfrm>
            </p:grpSpPr>
            <p:sp>
              <p:nvSpPr>
                <p:cNvPr id="586" name="Oval 585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587" name="Oval 586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588" name="Oval 587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589" name="Oval 588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516" name="Group 515"/>
              <p:cNvGrpSpPr/>
              <p:nvPr/>
            </p:nvGrpSpPr>
            <p:grpSpPr>
              <a:xfrm>
                <a:off x="2514600" y="1371600"/>
                <a:ext cx="533400" cy="76200"/>
                <a:chOff x="990600" y="1371600"/>
                <a:chExt cx="533400" cy="76200"/>
              </a:xfrm>
            </p:grpSpPr>
            <p:sp>
              <p:nvSpPr>
                <p:cNvPr id="582" name="Oval 581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583" name="Oval 582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584" name="Oval 583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585" name="Oval 584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517" name="Group 516"/>
              <p:cNvGrpSpPr/>
              <p:nvPr/>
            </p:nvGrpSpPr>
            <p:grpSpPr>
              <a:xfrm>
                <a:off x="3276600" y="1371600"/>
                <a:ext cx="533400" cy="76200"/>
                <a:chOff x="990600" y="1371600"/>
                <a:chExt cx="533400" cy="76200"/>
              </a:xfrm>
            </p:grpSpPr>
            <p:sp>
              <p:nvSpPr>
                <p:cNvPr id="578" name="Oval 577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579" name="Oval 578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580" name="Oval 579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581" name="Oval 580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518" name="Group 517"/>
              <p:cNvGrpSpPr/>
              <p:nvPr/>
            </p:nvGrpSpPr>
            <p:grpSpPr>
              <a:xfrm>
                <a:off x="990600" y="1524000"/>
                <a:ext cx="533400" cy="76200"/>
                <a:chOff x="990600" y="1371600"/>
                <a:chExt cx="533400" cy="76200"/>
              </a:xfrm>
            </p:grpSpPr>
            <p:sp>
              <p:nvSpPr>
                <p:cNvPr id="574" name="Oval 573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575" name="Oval 574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576" name="Oval 575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577" name="Oval 576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519" name="Group 518"/>
              <p:cNvGrpSpPr/>
              <p:nvPr/>
            </p:nvGrpSpPr>
            <p:grpSpPr>
              <a:xfrm>
                <a:off x="1752600" y="1524000"/>
                <a:ext cx="533400" cy="76200"/>
                <a:chOff x="990600" y="1371600"/>
                <a:chExt cx="533400" cy="76200"/>
              </a:xfrm>
            </p:grpSpPr>
            <p:sp>
              <p:nvSpPr>
                <p:cNvPr id="570" name="Oval 569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571" name="Oval 570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572" name="Oval 571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573" name="Oval 572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520" name="Group 519"/>
              <p:cNvGrpSpPr/>
              <p:nvPr/>
            </p:nvGrpSpPr>
            <p:grpSpPr>
              <a:xfrm>
                <a:off x="2514600" y="1524000"/>
                <a:ext cx="533400" cy="76200"/>
                <a:chOff x="990600" y="1371600"/>
                <a:chExt cx="533400" cy="76200"/>
              </a:xfrm>
            </p:grpSpPr>
            <p:sp>
              <p:nvSpPr>
                <p:cNvPr id="566" name="Oval 565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567" name="Oval 566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568" name="Oval 567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569" name="Oval 568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521" name="Group 520"/>
              <p:cNvGrpSpPr/>
              <p:nvPr/>
            </p:nvGrpSpPr>
            <p:grpSpPr>
              <a:xfrm>
                <a:off x="3276600" y="1524000"/>
                <a:ext cx="533400" cy="76200"/>
                <a:chOff x="990600" y="1371600"/>
                <a:chExt cx="533400" cy="76200"/>
              </a:xfrm>
            </p:grpSpPr>
            <p:sp>
              <p:nvSpPr>
                <p:cNvPr id="562" name="Oval 561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563" name="Oval 562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564" name="Oval 563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565" name="Oval 564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522" name="Group 521"/>
              <p:cNvGrpSpPr/>
              <p:nvPr/>
            </p:nvGrpSpPr>
            <p:grpSpPr>
              <a:xfrm>
                <a:off x="990600" y="1676400"/>
                <a:ext cx="533400" cy="76200"/>
                <a:chOff x="990600" y="1371600"/>
                <a:chExt cx="533400" cy="76200"/>
              </a:xfrm>
            </p:grpSpPr>
            <p:sp>
              <p:nvSpPr>
                <p:cNvPr id="558" name="Oval 557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559" name="Oval 558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560" name="Oval 559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561" name="Oval 560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523" name="Group 522"/>
              <p:cNvGrpSpPr/>
              <p:nvPr/>
            </p:nvGrpSpPr>
            <p:grpSpPr>
              <a:xfrm>
                <a:off x="1752600" y="1676400"/>
                <a:ext cx="533400" cy="76200"/>
                <a:chOff x="990600" y="1371600"/>
                <a:chExt cx="533400" cy="76200"/>
              </a:xfrm>
            </p:grpSpPr>
            <p:sp>
              <p:nvSpPr>
                <p:cNvPr id="554" name="Oval 553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555" name="Oval 554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556" name="Oval 555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557" name="Oval 556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524" name="Group 523"/>
              <p:cNvGrpSpPr/>
              <p:nvPr/>
            </p:nvGrpSpPr>
            <p:grpSpPr>
              <a:xfrm>
                <a:off x="2514600" y="1676400"/>
                <a:ext cx="533400" cy="76200"/>
                <a:chOff x="990600" y="1371600"/>
                <a:chExt cx="533400" cy="76200"/>
              </a:xfrm>
            </p:grpSpPr>
            <p:sp>
              <p:nvSpPr>
                <p:cNvPr id="550" name="Oval 549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551" name="Oval 550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552" name="Oval 551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553" name="Oval 552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525" name="Group 524"/>
              <p:cNvGrpSpPr/>
              <p:nvPr/>
            </p:nvGrpSpPr>
            <p:grpSpPr>
              <a:xfrm>
                <a:off x="3276600" y="1676400"/>
                <a:ext cx="533400" cy="76200"/>
                <a:chOff x="990600" y="1371600"/>
                <a:chExt cx="533400" cy="76200"/>
              </a:xfrm>
            </p:grpSpPr>
            <p:sp>
              <p:nvSpPr>
                <p:cNvPr id="546" name="Oval 545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547" name="Oval 546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548" name="Oval 547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549" name="Oval 548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526" name="Group 525"/>
              <p:cNvGrpSpPr/>
              <p:nvPr/>
            </p:nvGrpSpPr>
            <p:grpSpPr>
              <a:xfrm>
                <a:off x="990600" y="1828800"/>
                <a:ext cx="533400" cy="76200"/>
                <a:chOff x="990600" y="1371600"/>
                <a:chExt cx="533400" cy="76200"/>
              </a:xfrm>
            </p:grpSpPr>
            <p:sp>
              <p:nvSpPr>
                <p:cNvPr id="542" name="Oval 541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543" name="Oval 542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544" name="Oval 543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545" name="Oval 544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527" name="Group 526"/>
              <p:cNvGrpSpPr/>
              <p:nvPr/>
            </p:nvGrpSpPr>
            <p:grpSpPr>
              <a:xfrm>
                <a:off x="1752600" y="1828800"/>
                <a:ext cx="533400" cy="76200"/>
                <a:chOff x="990600" y="1371600"/>
                <a:chExt cx="533400" cy="76200"/>
              </a:xfrm>
            </p:grpSpPr>
            <p:sp>
              <p:nvSpPr>
                <p:cNvPr id="538" name="Oval 537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539" name="Oval 538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540" name="Oval 539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541" name="Oval 540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528" name="Group 527"/>
              <p:cNvGrpSpPr/>
              <p:nvPr/>
            </p:nvGrpSpPr>
            <p:grpSpPr>
              <a:xfrm>
                <a:off x="2514600" y="1828800"/>
                <a:ext cx="533400" cy="76200"/>
                <a:chOff x="990600" y="1371600"/>
                <a:chExt cx="533400" cy="76200"/>
              </a:xfrm>
            </p:grpSpPr>
            <p:sp>
              <p:nvSpPr>
                <p:cNvPr id="534" name="Oval 533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535" name="Oval 534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536" name="Oval 535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537" name="Oval 536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529" name="Group 528"/>
              <p:cNvGrpSpPr/>
              <p:nvPr/>
            </p:nvGrpSpPr>
            <p:grpSpPr>
              <a:xfrm>
                <a:off x="3276600" y="1828800"/>
                <a:ext cx="533400" cy="76200"/>
                <a:chOff x="990600" y="1371600"/>
                <a:chExt cx="533400" cy="76200"/>
              </a:xfrm>
            </p:grpSpPr>
            <p:sp>
              <p:nvSpPr>
                <p:cNvPr id="530" name="Oval 529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531" name="Oval 530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532" name="Oval 531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533" name="Oval 532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</p:grpSp>
        <p:grpSp>
          <p:nvGrpSpPr>
            <p:cNvPr id="352" name="Group 351"/>
            <p:cNvGrpSpPr/>
            <p:nvPr/>
          </p:nvGrpSpPr>
          <p:grpSpPr>
            <a:xfrm>
              <a:off x="990600" y="2743200"/>
              <a:ext cx="2819400" cy="533400"/>
              <a:chOff x="990600" y="1371600"/>
              <a:chExt cx="2819400" cy="533400"/>
            </a:xfrm>
          </p:grpSpPr>
          <p:grpSp>
            <p:nvGrpSpPr>
              <p:cNvPr id="434" name="Group 433"/>
              <p:cNvGrpSpPr/>
              <p:nvPr/>
            </p:nvGrpSpPr>
            <p:grpSpPr>
              <a:xfrm>
                <a:off x="990600" y="1371600"/>
                <a:ext cx="533400" cy="76200"/>
                <a:chOff x="990600" y="1371600"/>
                <a:chExt cx="533400" cy="76200"/>
              </a:xfrm>
            </p:grpSpPr>
            <p:sp>
              <p:nvSpPr>
                <p:cNvPr id="510" name="Oval 509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511" name="Oval 510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512" name="Oval 511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513" name="Oval 512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435" name="Group 434"/>
              <p:cNvGrpSpPr/>
              <p:nvPr/>
            </p:nvGrpSpPr>
            <p:grpSpPr>
              <a:xfrm>
                <a:off x="1752600" y="1371600"/>
                <a:ext cx="533400" cy="76200"/>
                <a:chOff x="990600" y="1371600"/>
                <a:chExt cx="533400" cy="76200"/>
              </a:xfrm>
            </p:grpSpPr>
            <p:sp>
              <p:nvSpPr>
                <p:cNvPr id="506" name="Oval 505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507" name="Oval 506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508" name="Oval 507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509" name="Oval 508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436" name="Group 435"/>
              <p:cNvGrpSpPr/>
              <p:nvPr/>
            </p:nvGrpSpPr>
            <p:grpSpPr>
              <a:xfrm>
                <a:off x="2514600" y="1371600"/>
                <a:ext cx="533400" cy="76200"/>
                <a:chOff x="990600" y="1371600"/>
                <a:chExt cx="533400" cy="76200"/>
              </a:xfrm>
            </p:grpSpPr>
            <p:sp>
              <p:nvSpPr>
                <p:cNvPr id="502" name="Oval 501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503" name="Oval 502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504" name="Oval 503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505" name="Oval 504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437" name="Group 436"/>
              <p:cNvGrpSpPr/>
              <p:nvPr/>
            </p:nvGrpSpPr>
            <p:grpSpPr>
              <a:xfrm>
                <a:off x="3276600" y="1371600"/>
                <a:ext cx="533400" cy="76200"/>
                <a:chOff x="990600" y="1371600"/>
                <a:chExt cx="533400" cy="76200"/>
              </a:xfrm>
            </p:grpSpPr>
            <p:sp>
              <p:nvSpPr>
                <p:cNvPr id="498" name="Oval 497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99" name="Oval 498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500" name="Oval 499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501" name="Oval 500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438" name="Group 437"/>
              <p:cNvGrpSpPr/>
              <p:nvPr/>
            </p:nvGrpSpPr>
            <p:grpSpPr>
              <a:xfrm>
                <a:off x="990600" y="1524000"/>
                <a:ext cx="533400" cy="76200"/>
                <a:chOff x="990600" y="1371600"/>
                <a:chExt cx="533400" cy="76200"/>
              </a:xfrm>
            </p:grpSpPr>
            <p:sp>
              <p:nvSpPr>
                <p:cNvPr id="494" name="Oval 493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95" name="Oval 494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96" name="Oval 495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97" name="Oval 496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439" name="Group 438"/>
              <p:cNvGrpSpPr/>
              <p:nvPr/>
            </p:nvGrpSpPr>
            <p:grpSpPr>
              <a:xfrm>
                <a:off x="1752600" y="1524000"/>
                <a:ext cx="533400" cy="76200"/>
                <a:chOff x="990600" y="1371600"/>
                <a:chExt cx="533400" cy="76200"/>
              </a:xfrm>
            </p:grpSpPr>
            <p:sp>
              <p:nvSpPr>
                <p:cNvPr id="490" name="Oval 489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91" name="Oval 490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92" name="Oval 491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93" name="Oval 492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440" name="Group 439"/>
              <p:cNvGrpSpPr/>
              <p:nvPr/>
            </p:nvGrpSpPr>
            <p:grpSpPr>
              <a:xfrm>
                <a:off x="2514600" y="1524000"/>
                <a:ext cx="533400" cy="76200"/>
                <a:chOff x="990600" y="1371600"/>
                <a:chExt cx="533400" cy="76200"/>
              </a:xfrm>
            </p:grpSpPr>
            <p:sp>
              <p:nvSpPr>
                <p:cNvPr id="486" name="Oval 485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87" name="Oval 486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88" name="Oval 487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89" name="Oval 488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441" name="Group 440"/>
              <p:cNvGrpSpPr/>
              <p:nvPr/>
            </p:nvGrpSpPr>
            <p:grpSpPr>
              <a:xfrm>
                <a:off x="3276600" y="1524000"/>
                <a:ext cx="533400" cy="76200"/>
                <a:chOff x="990600" y="1371600"/>
                <a:chExt cx="533400" cy="76200"/>
              </a:xfrm>
            </p:grpSpPr>
            <p:sp>
              <p:nvSpPr>
                <p:cNvPr id="482" name="Oval 481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83" name="Oval 482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84" name="Oval 483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85" name="Oval 484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442" name="Group 441"/>
              <p:cNvGrpSpPr/>
              <p:nvPr/>
            </p:nvGrpSpPr>
            <p:grpSpPr>
              <a:xfrm>
                <a:off x="990600" y="1676400"/>
                <a:ext cx="533400" cy="76200"/>
                <a:chOff x="990600" y="1371600"/>
                <a:chExt cx="533400" cy="76200"/>
              </a:xfrm>
            </p:grpSpPr>
            <p:sp>
              <p:nvSpPr>
                <p:cNvPr id="478" name="Oval 477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79" name="Oval 478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80" name="Oval 479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81" name="Oval 480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443" name="Group 442"/>
              <p:cNvGrpSpPr/>
              <p:nvPr/>
            </p:nvGrpSpPr>
            <p:grpSpPr>
              <a:xfrm>
                <a:off x="1752600" y="1676400"/>
                <a:ext cx="533400" cy="76200"/>
                <a:chOff x="990600" y="1371600"/>
                <a:chExt cx="533400" cy="76200"/>
              </a:xfrm>
            </p:grpSpPr>
            <p:sp>
              <p:nvSpPr>
                <p:cNvPr id="474" name="Oval 473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75" name="Oval 474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76" name="Oval 475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77" name="Oval 476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444" name="Group 443"/>
              <p:cNvGrpSpPr/>
              <p:nvPr/>
            </p:nvGrpSpPr>
            <p:grpSpPr>
              <a:xfrm>
                <a:off x="2514600" y="1676400"/>
                <a:ext cx="533400" cy="76200"/>
                <a:chOff x="990600" y="1371600"/>
                <a:chExt cx="533400" cy="76200"/>
              </a:xfrm>
            </p:grpSpPr>
            <p:sp>
              <p:nvSpPr>
                <p:cNvPr id="470" name="Oval 469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71" name="Oval 470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72" name="Oval 471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73" name="Oval 472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445" name="Group 444"/>
              <p:cNvGrpSpPr/>
              <p:nvPr/>
            </p:nvGrpSpPr>
            <p:grpSpPr>
              <a:xfrm>
                <a:off x="3276600" y="1676400"/>
                <a:ext cx="533400" cy="76200"/>
                <a:chOff x="990600" y="1371600"/>
                <a:chExt cx="533400" cy="76200"/>
              </a:xfrm>
            </p:grpSpPr>
            <p:sp>
              <p:nvSpPr>
                <p:cNvPr id="466" name="Oval 465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67" name="Oval 466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68" name="Oval 467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69" name="Oval 468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446" name="Group 445"/>
              <p:cNvGrpSpPr/>
              <p:nvPr/>
            </p:nvGrpSpPr>
            <p:grpSpPr>
              <a:xfrm>
                <a:off x="990600" y="1828800"/>
                <a:ext cx="533400" cy="76200"/>
                <a:chOff x="990600" y="1371600"/>
                <a:chExt cx="533400" cy="76200"/>
              </a:xfrm>
            </p:grpSpPr>
            <p:sp>
              <p:nvSpPr>
                <p:cNvPr id="462" name="Oval 461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63" name="Oval 462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64" name="Oval 463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65" name="Oval 464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447" name="Group 446"/>
              <p:cNvGrpSpPr/>
              <p:nvPr/>
            </p:nvGrpSpPr>
            <p:grpSpPr>
              <a:xfrm>
                <a:off x="1752600" y="1828800"/>
                <a:ext cx="533400" cy="76200"/>
                <a:chOff x="990600" y="1371600"/>
                <a:chExt cx="533400" cy="76200"/>
              </a:xfrm>
            </p:grpSpPr>
            <p:sp>
              <p:nvSpPr>
                <p:cNvPr id="458" name="Oval 457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59" name="Oval 458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60" name="Oval 459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61" name="Oval 460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448" name="Group 447"/>
              <p:cNvGrpSpPr/>
              <p:nvPr/>
            </p:nvGrpSpPr>
            <p:grpSpPr>
              <a:xfrm>
                <a:off x="2514600" y="1828800"/>
                <a:ext cx="533400" cy="76200"/>
                <a:chOff x="990600" y="1371600"/>
                <a:chExt cx="533400" cy="76200"/>
              </a:xfrm>
            </p:grpSpPr>
            <p:sp>
              <p:nvSpPr>
                <p:cNvPr id="454" name="Oval 453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55" name="Oval 454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56" name="Oval 455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57" name="Oval 456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449" name="Group 448"/>
              <p:cNvGrpSpPr/>
              <p:nvPr/>
            </p:nvGrpSpPr>
            <p:grpSpPr>
              <a:xfrm>
                <a:off x="3276600" y="1828800"/>
                <a:ext cx="533400" cy="76200"/>
                <a:chOff x="990600" y="1371600"/>
                <a:chExt cx="533400" cy="76200"/>
              </a:xfrm>
            </p:grpSpPr>
            <p:sp>
              <p:nvSpPr>
                <p:cNvPr id="450" name="Oval 449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51" name="Oval 450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52" name="Oval 451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53" name="Oval 452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</p:grpSp>
        <p:grpSp>
          <p:nvGrpSpPr>
            <p:cNvPr id="353" name="Group 352"/>
            <p:cNvGrpSpPr/>
            <p:nvPr/>
          </p:nvGrpSpPr>
          <p:grpSpPr>
            <a:xfrm>
              <a:off x="990600" y="3429000"/>
              <a:ext cx="2819400" cy="533400"/>
              <a:chOff x="990600" y="1371600"/>
              <a:chExt cx="2819400" cy="533400"/>
            </a:xfrm>
          </p:grpSpPr>
          <p:grpSp>
            <p:nvGrpSpPr>
              <p:cNvPr id="354" name="Group 353"/>
              <p:cNvGrpSpPr/>
              <p:nvPr/>
            </p:nvGrpSpPr>
            <p:grpSpPr>
              <a:xfrm>
                <a:off x="990600" y="1371600"/>
                <a:ext cx="533400" cy="76200"/>
                <a:chOff x="990600" y="1371600"/>
                <a:chExt cx="533400" cy="76200"/>
              </a:xfrm>
            </p:grpSpPr>
            <p:sp>
              <p:nvSpPr>
                <p:cNvPr id="430" name="Oval 429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31" name="Oval 430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32" name="Oval 431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33" name="Oval 432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355" name="Group 354"/>
              <p:cNvGrpSpPr/>
              <p:nvPr/>
            </p:nvGrpSpPr>
            <p:grpSpPr>
              <a:xfrm>
                <a:off x="1752600" y="1371600"/>
                <a:ext cx="533400" cy="76200"/>
                <a:chOff x="990600" y="1371600"/>
                <a:chExt cx="533400" cy="76200"/>
              </a:xfrm>
            </p:grpSpPr>
            <p:sp>
              <p:nvSpPr>
                <p:cNvPr id="426" name="Oval 425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27" name="Oval 426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28" name="Oval 427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29" name="Oval 428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356" name="Group 355"/>
              <p:cNvGrpSpPr/>
              <p:nvPr/>
            </p:nvGrpSpPr>
            <p:grpSpPr>
              <a:xfrm>
                <a:off x="2514600" y="1371600"/>
                <a:ext cx="533400" cy="76200"/>
                <a:chOff x="990600" y="1371600"/>
                <a:chExt cx="533400" cy="76200"/>
              </a:xfrm>
            </p:grpSpPr>
            <p:sp>
              <p:nvSpPr>
                <p:cNvPr id="422" name="Oval 421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23" name="Oval 422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24" name="Oval 423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25" name="Oval 424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357" name="Group 356"/>
              <p:cNvGrpSpPr/>
              <p:nvPr/>
            </p:nvGrpSpPr>
            <p:grpSpPr>
              <a:xfrm>
                <a:off x="3276600" y="1371600"/>
                <a:ext cx="533400" cy="76200"/>
                <a:chOff x="990600" y="1371600"/>
                <a:chExt cx="533400" cy="76200"/>
              </a:xfrm>
            </p:grpSpPr>
            <p:sp>
              <p:nvSpPr>
                <p:cNvPr id="418" name="Oval 417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19" name="Oval 418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20" name="Oval 419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21" name="Oval 420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358" name="Group 357"/>
              <p:cNvGrpSpPr/>
              <p:nvPr/>
            </p:nvGrpSpPr>
            <p:grpSpPr>
              <a:xfrm>
                <a:off x="990600" y="1524000"/>
                <a:ext cx="533400" cy="76200"/>
                <a:chOff x="990600" y="1371600"/>
                <a:chExt cx="533400" cy="76200"/>
              </a:xfrm>
            </p:grpSpPr>
            <p:sp>
              <p:nvSpPr>
                <p:cNvPr id="414" name="Oval 413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15" name="Oval 414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16" name="Oval 415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17" name="Oval 416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359" name="Group 358"/>
              <p:cNvGrpSpPr/>
              <p:nvPr/>
            </p:nvGrpSpPr>
            <p:grpSpPr>
              <a:xfrm>
                <a:off x="1752600" y="1524000"/>
                <a:ext cx="533400" cy="76200"/>
                <a:chOff x="990600" y="1371600"/>
                <a:chExt cx="533400" cy="76200"/>
              </a:xfrm>
            </p:grpSpPr>
            <p:sp>
              <p:nvSpPr>
                <p:cNvPr id="410" name="Oval 409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11" name="Oval 410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12" name="Oval 411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13" name="Oval 412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360" name="Group 359"/>
              <p:cNvGrpSpPr/>
              <p:nvPr/>
            </p:nvGrpSpPr>
            <p:grpSpPr>
              <a:xfrm>
                <a:off x="2514600" y="1524000"/>
                <a:ext cx="533400" cy="76200"/>
                <a:chOff x="990600" y="1371600"/>
                <a:chExt cx="533400" cy="76200"/>
              </a:xfrm>
            </p:grpSpPr>
            <p:sp>
              <p:nvSpPr>
                <p:cNvPr id="406" name="Oval 405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07" name="Oval 406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08" name="Oval 407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09" name="Oval 408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361" name="Group 360"/>
              <p:cNvGrpSpPr/>
              <p:nvPr/>
            </p:nvGrpSpPr>
            <p:grpSpPr>
              <a:xfrm>
                <a:off x="3276600" y="1524000"/>
                <a:ext cx="533400" cy="76200"/>
                <a:chOff x="990600" y="1371600"/>
                <a:chExt cx="533400" cy="76200"/>
              </a:xfrm>
            </p:grpSpPr>
            <p:sp>
              <p:nvSpPr>
                <p:cNvPr id="402" name="Oval 401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03" name="Oval 402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04" name="Oval 403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05" name="Oval 404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362" name="Group 361"/>
              <p:cNvGrpSpPr/>
              <p:nvPr/>
            </p:nvGrpSpPr>
            <p:grpSpPr>
              <a:xfrm>
                <a:off x="990600" y="1676400"/>
                <a:ext cx="533400" cy="76200"/>
                <a:chOff x="990600" y="1371600"/>
                <a:chExt cx="533400" cy="76200"/>
              </a:xfrm>
            </p:grpSpPr>
            <p:sp>
              <p:nvSpPr>
                <p:cNvPr id="398" name="Oval 397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399" name="Oval 398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00" name="Oval 399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01" name="Oval 400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363" name="Group 362"/>
              <p:cNvGrpSpPr/>
              <p:nvPr/>
            </p:nvGrpSpPr>
            <p:grpSpPr>
              <a:xfrm>
                <a:off x="1752600" y="1676400"/>
                <a:ext cx="533400" cy="76200"/>
                <a:chOff x="990600" y="1371600"/>
                <a:chExt cx="533400" cy="76200"/>
              </a:xfrm>
            </p:grpSpPr>
            <p:sp>
              <p:nvSpPr>
                <p:cNvPr id="394" name="Oval 393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395" name="Oval 394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396" name="Oval 395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397" name="Oval 396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364" name="Group 363"/>
              <p:cNvGrpSpPr/>
              <p:nvPr/>
            </p:nvGrpSpPr>
            <p:grpSpPr>
              <a:xfrm>
                <a:off x="2514600" y="1676400"/>
                <a:ext cx="533400" cy="76200"/>
                <a:chOff x="990600" y="1371600"/>
                <a:chExt cx="533400" cy="76200"/>
              </a:xfrm>
            </p:grpSpPr>
            <p:sp>
              <p:nvSpPr>
                <p:cNvPr id="390" name="Oval 389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391" name="Oval 390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392" name="Oval 391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393" name="Oval 392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365" name="Group 364"/>
              <p:cNvGrpSpPr/>
              <p:nvPr/>
            </p:nvGrpSpPr>
            <p:grpSpPr>
              <a:xfrm>
                <a:off x="3276600" y="1676400"/>
                <a:ext cx="533400" cy="76200"/>
                <a:chOff x="990600" y="1371600"/>
                <a:chExt cx="533400" cy="76200"/>
              </a:xfrm>
            </p:grpSpPr>
            <p:sp>
              <p:nvSpPr>
                <p:cNvPr id="386" name="Oval 385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387" name="Oval 386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388" name="Oval 387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389" name="Oval 388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366" name="Group 365"/>
              <p:cNvGrpSpPr/>
              <p:nvPr/>
            </p:nvGrpSpPr>
            <p:grpSpPr>
              <a:xfrm>
                <a:off x="990600" y="1828800"/>
                <a:ext cx="533400" cy="76200"/>
                <a:chOff x="990600" y="1371600"/>
                <a:chExt cx="533400" cy="76200"/>
              </a:xfrm>
            </p:grpSpPr>
            <p:sp>
              <p:nvSpPr>
                <p:cNvPr id="382" name="Oval 381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383" name="Oval 382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384" name="Oval 383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385" name="Oval 384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367" name="Group 366"/>
              <p:cNvGrpSpPr/>
              <p:nvPr/>
            </p:nvGrpSpPr>
            <p:grpSpPr>
              <a:xfrm>
                <a:off x="1752600" y="1828800"/>
                <a:ext cx="533400" cy="76200"/>
                <a:chOff x="990600" y="1371600"/>
                <a:chExt cx="533400" cy="76200"/>
              </a:xfrm>
            </p:grpSpPr>
            <p:sp>
              <p:nvSpPr>
                <p:cNvPr id="378" name="Oval 377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379" name="Oval 378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380" name="Oval 379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381" name="Oval 380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368" name="Group 367"/>
              <p:cNvGrpSpPr/>
              <p:nvPr/>
            </p:nvGrpSpPr>
            <p:grpSpPr>
              <a:xfrm>
                <a:off x="2514600" y="1828800"/>
                <a:ext cx="533400" cy="76200"/>
                <a:chOff x="990600" y="1371600"/>
                <a:chExt cx="533400" cy="76200"/>
              </a:xfrm>
            </p:grpSpPr>
            <p:sp>
              <p:nvSpPr>
                <p:cNvPr id="374" name="Oval 373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375" name="Oval 374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376" name="Oval 375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377" name="Oval 376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369" name="Group 368"/>
              <p:cNvGrpSpPr/>
              <p:nvPr/>
            </p:nvGrpSpPr>
            <p:grpSpPr>
              <a:xfrm>
                <a:off x="3276600" y="1828800"/>
                <a:ext cx="533400" cy="76200"/>
                <a:chOff x="990600" y="1371600"/>
                <a:chExt cx="533400" cy="76200"/>
              </a:xfrm>
            </p:grpSpPr>
            <p:sp>
              <p:nvSpPr>
                <p:cNvPr id="370" name="Oval 369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371" name="Oval 370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372" name="Oval 371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373" name="Oval 372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</p:grpSp>
      </p:grpSp>
      <p:sp>
        <p:nvSpPr>
          <p:cNvPr id="674" name="TextBox 673"/>
          <p:cNvSpPr txBox="1"/>
          <p:nvPr/>
        </p:nvSpPr>
        <p:spPr>
          <a:xfrm>
            <a:off x="202085" y="2564458"/>
            <a:ext cx="3340378" cy="3170099"/>
          </a:xfrm>
          <a:prstGeom prst="rect">
            <a:avLst/>
          </a:prstGeom>
          <a:noFill/>
          <a:ln>
            <a:solidFill>
              <a:srgbClr val="0071C5"/>
            </a:solidFill>
          </a:ln>
        </p:spPr>
        <p:txBody>
          <a:bodyPr wrap="squar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extern void reduce(   __local  float*,   __global float*);          </a:t>
            </a: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ntel Clear"/>
              <a:ea typeface=""/>
            </a:endParaRP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__kernel void pi(  </a:t>
            </a: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const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 </a:t>
            </a: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int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 niters, float  </a:t>
            </a: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step_size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,    </a:t>
            </a:r>
            <a:b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</a:b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         __local  float*  </a:t>
            </a: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l_sums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,  __global float*  </a:t>
            </a: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p_sums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)                 </a:t>
            </a: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{                                                          </a:t>
            </a: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   </a:t>
            </a: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int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 </a:t>
            </a: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n_wrk_items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  = </a:t>
            </a: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get_local_size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(0);                 </a:t>
            </a: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   </a:t>
            </a: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int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 </a:t>
            </a: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loc_id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       = </a:t>
            </a: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get_local_id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(0);     </a:t>
            </a: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   </a:t>
            </a: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int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 </a:t>
            </a: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grp_id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   = </a:t>
            </a: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get_group_id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(0);             </a:t>
            </a: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   float x, </a:t>
            </a: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accum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 = 0.0f;    </a:t>
            </a: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int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 </a:t>
            </a: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i,istart,iend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;                                      </a:t>
            </a: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   </a:t>
            </a: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   </a:t>
            </a: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istart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 =   (</a:t>
            </a: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grp_id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 * </a:t>
            </a: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n_wrk_items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   + </a:t>
            </a: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loc_id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) * niters;</a:t>
            </a: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   </a:t>
            </a: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iend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   = </a:t>
            </a: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istart+niters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; </a:t>
            </a: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ntel Clear"/>
              <a:ea typeface=""/>
            </a:endParaRP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   for(i= </a:t>
            </a: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istart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; i&lt;</a:t>
            </a: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iend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; i++){ </a:t>
            </a: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       x = (i+0.5f)*</a:t>
            </a: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step_size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;    </a:t>
            </a: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accum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 += 4.0f/(1.0f+x*x); }</a:t>
            </a: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 </a:t>
            </a: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   </a:t>
            </a: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l_sums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[</a:t>
            </a: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local_id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] = </a:t>
            </a: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accum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;</a:t>
            </a: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   barrier(CLK_LOCAL_MEM_FENCE);  </a:t>
            </a: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   reduce(</a:t>
            </a: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l_sums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, </a:t>
            </a: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p_sums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);                  </a:t>
            </a: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}</a:t>
            </a:r>
          </a:p>
        </p:txBody>
      </p:sp>
      <p:sp>
        <p:nvSpPr>
          <p:cNvPr id="675" name="TextBox 674"/>
          <p:cNvSpPr txBox="1"/>
          <p:nvPr/>
        </p:nvSpPr>
        <p:spPr>
          <a:xfrm>
            <a:off x="166689" y="1750790"/>
            <a:ext cx="3748188" cy="553998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marL="342900" indent="-342900" defTabSz="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dirty="0">
                <a:solidFill>
                  <a:srgbClr val="003C71"/>
                </a:solidFill>
                <a:latin typeface="Intel Clear"/>
                <a:ea typeface=""/>
              </a:rPr>
              <a:t>Turn source code into a scalar work-item</a:t>
            </a:r>
          </a:p>
        </p:txBody>
      </p:sp>
      <p:sp>
        <p:nvSpPr>
          <p:cNvPr id="676" name="TextBox 675"/>
          <p:cNvSpPr txBox="1"/>
          <p:nvPr/>
        </p:nvSpPr>
        <p:spPr>
          <a:xfrm>
            <a:off x="3837382" y="1728587"/>
            <a:ext cx="2687263" cy="830997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marL="342900" indent="-342900" algn="ctr" defTabSz="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 startAt="2"/>
            </a:pPr>
            <a:r>
              <a:rPr lang="en-US" sz="1800" dirty="0">
                <a:solidFill>
                  <a:srgbClr val="003C71"/>
                </a:solidFill>
                <a:latin typeface="Intel Clear"/>
                <a:ea typeface=""/>
              </a:rPr>
              <a:t>Map work-items onto an an N dim index space. </a:t>
            </a:r>
          </a:p>
        </p:txBody>
      </p:sp>
      <p:pic>
        <p:nvPicPr>
          <p:cNvPr id="677" name="Picture 67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2567" y="3346413"/>
            <a:ext cx="1988184" cy="1371846"/>
          </a:xfrm>
          <a:prstGeom prst="rect">
            <a:avLst/>
          </a:prstGeom>
        </p:spPr>
      </p:pic>
      <p:sp>
        <p:nvSpPr>
          <p:cNvPr id="678" name="TextBox 677"/>
          <p:cNvSpPr txBox="1"/>
          <p:nvPr/>
        </p:nvSpPr>
        <p:spPr>
          <a:xfrm>
            <a:off x="6746040" y="1836336"/>
            <a:ext cx="2296296" cy="1107996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marL="342900" indent="-342900" algn="ctr" defTabSz="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 startAt="4"/>
            </a:pPr>
            <a:r>
              <a:rPr lang="en-US" sz="1800">
                <a:solidFill>
                  <a:srgbClr val="003C71"/>
                </a:solidFill>
                <a:latin typeface="Intel Clear"/>
                <a:ea typeface=""/>
              </a:rPr>
              <a:t>Run </a:t>
            </a:r>
            <a:r>
              <a:rPr lang="en-US" sz="1800" dirty="0">
                <a:solidFill>
                  <a:srgbClr val="003C71"/>
                </a:solidFill>
                <a:latin typeface="Intel Clear"/>
                <a:ea typeface=""/>
              </a:rPr>
              <a:t>on hardware designed around the same SIMT execution model</a:t>
            </a:r>
          </a:p>
        </p:txBody>
      </p:sp>
      <p:sp>
        <p:nvSpPr>
          <p:cNvPr id="680" name="Right Arrow 679"/>
          <p:cNvSpPr/>
          <p:nvPr/>
        </p:nvSpPr>
        <p:spPr>
          <a:xfrm>
            <a:off x="3564602" y="3864459"/>
            <a:ext cx="332059" cy="226300"/>
          </a:xfrm>
          <a:prstGeom prst="rightArrow">
            <a:avLst/>
          </a:prstGeom>
          <a:solidFill>
            <a:srgbClr val="C00000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ntel Clear"/>
              <a:ea typeface=""/>
              <a:cs typeface=""/>
            </a:endParaRPr>
          </a:p>
        </p:txBody>
      </p:sp>
      <p:sp>
        <p:nvSpPr>
          <p:cNvPr id="681" name="Right Arrow 680"/>
          <p:cNvSpPr/>
          <p:nvPr/>
        </p:nvSpPr>
        <p:spPr>
          <a:xfrm>
            <a:off x="6720022" y="3864459"/>
            <a:ext cx="332059" cy="226300"/>
          </a:xfrm>
          <a:prstGeom prst="rightArrow">
            <a:avLst/>
          </a:prstGeom>
          <a:solidFill>
            <a:srgbClr val="C00000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ntel Clear"/>
              <a:ea typeface=""/>
              <a:cs typeface=""/>
            </a:endParaRPr>
          </a:p>
        </p:txBody>
      </p:sp>
      <p:grpSp>
        <p:nvGrpSpPr>
          <p:cNvPr id="682" name="Group 681"/>
          <p:cNvGrpSpPr/>
          <p:nvPr/>
        </p:nvGrpSpPr>
        <p:grpSpPr>
          <a:xfrm>
            <a:off x="3914877" y="2776790"/>
            <a:ext cx="2805144" cy="3279994"/>
            <a:chOff x="3832576" y="1246081"/>
            <a:chExt cx="2805144" cy="3279994"/>
          </a:xfrm>
        </p:grpSpPr>
        <p:sp>
          <p:nvSpPr>
            <p:cNvPr id="683" name="TextBox 682"/>
            <p:cNvSpPr txBox="1"/>
            <p:nvPr/>
          </p:nvSpPr>
          <p:spPr>
            <a:xfrm>
              <a:off x="3982204" y="3695078"/>
              <a:ext cx="2655516" cy="830997"/>
            </a:xfrm>
            <a:prstGeom prst="rect">
              <a:avLst/>
            </a:prstGeom>
            <a:noFill/>
          </p:spPr>
          <p:txBody>
            <a:bodyPr vert="horz" wrap="square" lIns="0" tIns="0" rIns="0" bIns="0" rtlCol="0">
              <a:spAutoFit/>
            </a:bodyPr>
            <a:lstStyle/>
            <a:p>
              <a:pPr marL="342900" marR="0" lvl="0" indent="-34290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+mj-lt"/>
                <a:buAutoNum type="arabicPeriod" startAt="3"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3C71"/>
                  </a:solidFill>
                  <a:effectLst/>
                  <a:uLnTx/>
                  <a:uFillTx/>
                  <a:latin typeface="Intel Clear"/>
                  <a:ea typeface=""/>
                </a:rPr>
                <a:t>Map data structures onto the same index space</a:t>
              </a:r>
            </a:p>
          </p:txBody>
        </p:sp>
        <p:sp>
          <p:nvSpPr>
            <p:cNvPr id="684" name="Rectangle 683"/>
            <p:cNvSpPr/>
            <p:nvPr/>
          </p:nvSpPr>
          <p:spPr>
            <a:xfrm>
              <a:off x="4570413" y="1845266"/>
              <a:ext cx="1309179" cy="1208830"/>
            </a:xfrm>
            <a:prstGeom prst="rect">
              <a:avLst/>
            </a:prstGeom>
            <a:solidFill>
              <a:srgbClr val="FFFF00">
                <a:alpha val="19000"/>
              </a:srgbClr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l Clear"/>
                <a:ea typeface=""/>
                <a:cs typeface=""/>
              </a:endParaRPr>
            </a:p>
          </p:txBody>
        </p:sp>
        <p:sp>
          <p:nvSpPr>
            <p:cNvPr id="685" name="Rectangle 684"/>
            <p:cNvSpPr/>
            <p:nvPr/>
          </p:nvSpPr>
          <p:spPr>
            <a:xfrm>
              <a:off x="3832576" y="1852165"/>
              <a:ext cx="639668" cy="1208830"/>
            </a:xfrm>
            <a:prstGeom prst="rect">
              <a:avLst/>
            </a:prstGeom>
            <a:solidFill>
              <a:srgbClr val="92D050">
                <a:alpha val="19000"/>
              </a:srgbClr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l Clear"/>
                <a:ea typeface=""/>
                <a:cs typeface=""/>
              </a:endParaRPr>
            </a:p>
          </p:txBody>
        </p:sp>
        <p:sp>
          <p:nvSpPr>
            <p:cNvPr id="686" name="Rectangle 685"/>
            <p:cNvSpPr/>
            <p:nvPr/>
          </p:nvSpPr>
          <p:spPr>
            <a:xfrm>
              <a:off x="5950875" y="1841549"/>
              <a:ext cx="639668" cy="1208830"/>
            </a:xfrm>
            <a:prstGeom prst="rect">
              <a:avLst/>
            </a:prstGeom>
            <a:solidFill>
              <a:srgbClr val="92D050">
                <a:alpha val="19000"/>
              </a:srgbClr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l Clear"/>
                <a:ea typeface=""/>
                <a:cs typeface=""/>
              </a:endParaRPr>
            </a:p>
          </p:txBody>
        </p:sp>
        <p:sp>
          <p:nvSpPr>
            <p:cNvPr id="687" name="Rectangle 686"/>
            <p:cNvSpPr/>
            <p:nvPr/>
          </p:nvSpPr>
          <p:spPr>
            <a:xfrm rot="16200000">
              <a:off x="4933196" y="2696063"/>
              <a:ext cx="564433" cy="1328358"/>
            </a:xfrm>
            <a:prstGeom prst="rect">
              <a:avLst/>
            </a:prstGeom>
            <a:solidFill>
              <a:srgbClr val="92D050">
                <a:alpha val="19000"/>
              </a:srgbClr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l Clear"/>
                <a:ea typeface=""/>
                <a:cs typeface=""/>
              </a:endParaRPr>
            </a:p>
          </p:txBody>
        </p:sp>
        <p:sp>
          <p:nvSpPr>
            <p:cNvPr id="688" name="Rectangle 687"/>
            <p:cNvSpPr/>
            <p:nvPr/>
          </p:nvSpPr>
          <p:spPr>
            <a:xfrm rot="16200000">
              <a:off x="4931284" y="864121"/>
              <a:ext cx="564433" cy="1328358"/>
            </a:xfrm>
            <a:prstGeom prst="rect">
              <a:avLst/>
            </a:prstGeom>
            <a:solidFill>
              <a:srgbClr val="92D050">
                <a:alpha val="19000"/>
              </a:srgbClr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l Clear"/>
                <a:ea typeface=""/>
                <a:cs typeface=""/>
              </a:endParaRPr>
            </a:p>
          </p:txBody>
        </p:sp>
        <p:sp>
          <p:nvSpPr>
            <p:cNvPr id="689" name="Rectangle 688"/>
            <p:cNvSpPr/>
            <p:nvPr/>
          </p:nvSpPr>
          <p:spPr>
            <a:xfrm rot="16200000">
              <a:off x="5988492" y="1208466"/>
              <a:ext cx="564435" cy="639666"/>
            </a:xfrm>
            <a:prstGeom prst="rect">
              <a:avLst/>
            </a:prstGeom>
            <a:solidFill>
              <a:srgbClr val="FF0000">
                <a:alpha val="19000"/>
              </a:srgbClr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l Clear"/>
                <a:ea typeface=""/>
                <a:cs typeface=""/>
              </a:endParaRPr>
            </a:p>
          </p:txBody>
        </p:sp>
        <p:sp>
          <p:nvSpPr>
            <p:cNvPr id="690" name="Rectangle 689"/>
            <p:cNvSpPr/>
            <p:nvPr/>
          </p:nvSpPr>
          <p:spPr>
            <a:xfrm rot="16200000">
              <a:off x="6009092" y="3052596"/>
              <a:ext cx="564435" cy="639666"/>
            </a:xfrm>
            <a:prstGeom prst="rect">
              <a:avLst/>
            </a:prstGeom>
            <a:solidFill>
              <a:srgbClr val="FF0000">
                <a:alpha val="19000"/>
              </a:srgbClr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l Clear"/>
                <a:ea typeface=""/>
                <a:cs typeface=""/>
              </a:endParaRPr>
            </a:p>
          </p:txBody>
        </p:sp>
        <p:sp>
          <p:nvSpPr>
            <p:cNvPr id="691" name="Rectangle 690"/>
            <p:cNvSpPr/>
            <p:nvPr/>
          </p:nvSpPr>
          <p:spPr>
            <a:xfrm rot="16200000">
              <a:off x="3876078" y="3040409"/>
              <a:ext cx="564435" cy="639666"/>
            </a:xfrm>
            <a:prstGeom prst="rect">
              <a:avLst/>
            </a:prstGeom>
            <a:solidFill>
              <a:srgbClr val="FF0000">
                <a:alpha val="19000"/>
              </a:srgbClr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l Clear"/>
                <a:ea typeface=""/>
                <a:cs typeface=""/>
              </a:endParaRPr>
            </a:p>
          </p:txBody>
        </p:sp>
        <p:sp>
          <p:nvSpPr>
            <p:cNvPr id="692" name="Rectangle 691"/>
            <p:cNvSpPr/>
            <p:nvPr/>
          </p:nvSpPr>
          <p:spPr>
            <a:xfrm rot="16200000">
              <a:off x="3893024" y="1215870"/>
              <a:ext cx="564435" cy="639666"/>
            </a:xfrm>
            <a:prstGeom prst="rect">
              <a:avLst/>
            </a:prstGeom>
            <a:solidFill>
              <a:srgbClr val="FF0000">
                <a:alpha val="19000"/>
              </a:srgbClr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l Clear"/>
                <a:ea typeface=""/>
                <a:cs typeface="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202085" y="5734557"/>
            <a:ext cx="336251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This is OpenCL kernel code </a:t>
            </a:r>
            <a:r>
              <a:rPr lang="mr-IN" sz="1400" dirty="0"/>
              <a:t>…</a:t>
            </a:r>
            <a:r>
              <a:rPr lang="en-US" sz="1400" dirty="0"/>
              <a:t> the sort of code the </a:t>
            </a:r>
            <a:r>
              <a:rPr lang="en-US" sz="1400" dirty="0" err="1"/>
              <a:t>OpenMP</a:t>
            </a:r>
            <a:r>
              <a:rPr lang="en-US" sz="1400" dirty="0"/>
              <a:t> compiler generates on your behalf</a:t>
            </a:r>
          </a:p>
        </p:txBody>
      </p:sp>
      <p:sp>
        <p:nvSpPr>
          <p:cNvPr id="348" name="TextBox 347"/>
          <p:cNvSpPr txBox="1"/>
          <p:nvPr/>
        </p:nvSpPr>
        <p:spPr>
          <a:xfrm>
            <a:off x="83873" y="6601718"/>
            <a:ext cx="38557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Third Party names are the property of their owners</a:t>
            </a:r>
          </a:p>
        </p:txBody>
      </p:sp>
    </p:spTree>
    <p:extLst>
      <p:ext uri="{BB962C8B-B14F-4D97-AF65-F5344CB8AC3E}">
        <p14:creationId xmlns:p14="http://schemas.microsoft.com/office/powerpoint/2010/main" val="185415926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4" grpId="0" animBg="1"/>
      <p:bldP spid="675" grpId="0"/>
      <p:bldP spid="676" grpId="0"/>
      <p:bldP spid="678" grpId="0"/>
      <p:bldP spid="680" grpId="0" animBg="1"/>
      <p:bldP spid="681" grpId="0" animBg="1"/>
      <p:bldP spid="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689" y="192088"/>
            <a:ext cx="8718232" cy="1036352"/>
          </a:xfrm>
        </p:spPr>
        <p:txBody>
          <a:bodyPr/>
          <a:lstStyle/>
          <a:p>
            <a:r>
              <a:rPr lang="en-US" dirty="0"/>
              <a:t>How do we execute code on a GPU:</a:t>
            </a:r>
            <a:br>
              <a:rPr lang="en-US" dirty="0"/>
            </a:br>
            <a:r>
              <a:rPr lang="en-US" dirty="0"/>
              <a:t>OpenCL and CUDA nomenclature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6999378" y="6491539"/>
            <a:ext cx="2133600" cy="238125"/>
          </a:xfrm>
        </p:spPr>
        <p:txBody>
          <a:bodyPr/>
          <a:lstStyle/>
          <a:p>
            <a:pPr algn="r"/>
            <a:fld id="{291927A1-B697-4405-91D0-9CAAC96474AC}" type="slidenum">
              <a:rPr lang="en-US" smtClean="0">
                <a:solidFill>
                  <a:srgbClr val="333399"/>
                </a:solidFill>
              </a:rPr>
              <a:pPr algn="r"/>
              <a:t>18</a:t>
            </a:fld>
            <a:endParaRPr lang="en-US" dirty="0">
              <a:solidFill>
                <a:srgbClr val="333399"/>
              </a:solidFill>
            </a:endParaRPr>
          </a:p>
        </p:txBody>
      </p:sp>
      <p:grpSp>
        <p:nvGrpSpPr>
          <p:cNvPr id="349" name="Group 348"/>
          <p:cNvGrpSpPr/>
          <p:nvPr/>
        </p:nvGrpSpPr>
        <p:grpSpPr>
          <a:xfrm>
            <a:off x="5593658" y="2659762"/>
            <a:ext cx="2628383" cy="2284578"/>
            <a:chOff x="990600" y="1371600"/>
            <a:chExt cx="2819400" cy="2590800"/>
          </a:xfrm>
        </p:grpSpPr>
        <p:grpSp>
          <p:nvGrpSpPr>
            <p:cNvPr id="350" name="Group 349"/>
            <p:cNvGrpSpPr/>
            <p:nvPr/>
          </p:nvGrpSpPr>
          <p:grpSpPr>
            <a:xfrm>
              <a:off x="990600" y="1371600"/>
              <a:ext cx="2819400" cy="533400"/>
              <a:chOff x="990600" y="1371600"/>
              <a:chExt cx="2819400" cy="533400"/>
            </a:xfrm>
          </p:grpSpPr>
          <p:grpSp>
            <p:nvGrpSpPr>
              <p:cNvPr id="594" name="Group 593"/>
              <p:cNvGrpSpPr/>
              <p:nvPr/>
            </p:nvGrpSpPr>
            <p:grpSpPr>
              <a:xfrm>
                <a:off x="990600" y="1371600"/>
                <a:ext cx="533400" cy="76200"/>
                <a:chOff x="990600" y="1371600"/>
                <a:chExt cx="533400" cy="76200"/>
              </a:xfrm>
            </p:grpSpPr>
            <p:sp>
              <p:nvSpPr>
                <p:cNvPr id="670" name="Oval 669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671" name="Oval 670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672" name="Oval 671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673" name="Oval 672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595" name="Group 594"/>
              <p:cNvGrpSpPr/>
              <p:nvPr/>
            </p:nvGrpSpPr>
            <p:grpSpPr>
              <a:xfrm>
                <a:off x="1752600" y="1371600"/>
                <a:ext cx="533400" cy="76200"/>
                <a:chOff x="990600" y="1371600"/>
                <a:chExt cx="533400" cy="76200"/>
              </a:xfrm>
            </p:grpSpPr>
            <p:sp>
              <p:nvSpPr>
                <p:cNvPr id="666" name="Oval 665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667" name="Oval 666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668" name="Oval 667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669" name="Oval 668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596" name="Group 595"/>
              <p:cNvGrpSpPr/>
              <p:nvPr/>
            </p:nvGrpSpPr>
            <p:grpSpPr>
              <a:xfrm>
                <a:off x="2514600" y="1371600"/>
                <a:ext cx="533400" cy="76200"/>
                <a:chOff x="990600" y="1371600"/>
                <a:chExt cx="533400" cy="76200"/>
              </a:xfrm>
            </p:grpSpPr>
            <p:sp>
              <p:nvSpPr>
                <p:cNvPr id="662" name="Oval 661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663" name="Oval 662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664" name="Oval 663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665" name="Oval 664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597" name="Group 596"/>
              <p:cNvGrpSpPr/>
              <p:nvPr/>
            </p:nvGrpSpPr>
            <p:grpSpPr>
              <a:xfrm>
                <a:off x="3276600" y="1371600"/>
                <a:ext cx="533400" cy="76200"/>
                <a:chOff x="990600" y="1371600"/>
                <a:chExt cx="533400" cy="76200"/>
              </a:xfrm>
            </p:grpSpPr>
            <p:sp>
              <p:nvSpPr>
                <p:cNvPr id="658" name="Oval 657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659" name="Oval 658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660" name="Oval 659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661" name="Oval 660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598" name="Group 597"/>
              <p:cNvGrpSpPr/>
              <p:nvPr/>
            </p:nvGrpSpPr>
            <p:grpSpPr>
              <a:xfrm>
                <a:off x="990600" y="1524000"/>
                <a:ext cx="533400" cy="76200"/>
                <a:chOff x="990600" y="1371600"/>
                <a:chExt cx="533400" cy="76200"/>
              </a:xfrm>
            </p:grpSpPr>
            <p:sp>
              <p:nvSpPr>
                <p:cNvPr id="654" name="Oval 653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655" name="Oval 654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656" name="Oval 655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657" name="Oval 656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599" name="Group 598"/>
              <p:cNvGrpSpPr/>
              <p:nvPr/>
            </p:nvGrpSpPr>
            <p:grpSpPr>
              <a:xfrm>
                <a:off x="1752600" y="1524000"/>
                <a:ext cx="533400" cy="76200"/>
                <a:chOff x="990600" y="1371600"/>
                <a:chExt cx="533400" cy="76200"/>
              </a:xfrm>
            </p:grpSpPr>
            <p:sp>
              <p:nvSpPr>
                <p:cNvPr id="650" name="Oval 649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651" name="Oval 650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652" name="Oval 651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653" name="Oval 652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600" name="Group 599"/>
              <p:cNvGrpSpPr/>
              <p:nvPr/>
            </p:nvGrpSpPr>
            <p:grpSpPr>
              <a:xfrm>
                <a:off x="2514600" y="1524000"/>
                <a:ext cx="533400" cy="76200"/>
                <a:chOff x="990600" y="1371600"/>
                <a:chExt cx="533400" cy="76200"/>
              </a:xfrm>
            </p:grpSpPr>
            <p:sp>
              <p:nvSpPr>
                <p:cNvPr id="646" name="Oval 645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647" name="Oval 646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648" name="Oval 647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649" name="Oval 648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601" name="Group 600"/>
              <p:cNvGrpSpPr/>
              <p:nvPr/>
            </p:nvGrpSpPr>
            <p:grpSpPr>
              <a:xfrm>
                <a:off x="3276600" y="1524000"/>
                <a:ext cx="533400" cy="76200"/>
                <a:chOff x="990600" y="1371600"/>
                <a:chExt cx="533400" cy="76200"/>
              </a:xfrm>
            </p:grpSpPr>
            <p:sp>
              <p:nvSpPr>
                <p:cNvPr id="642" name="Oval 641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643" name="Oval 642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644" name="Oval 643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645" name="Oval 644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602" name="Group 601"/>
              <p:cNvGrpSpPr/>
              <p:nvPr/>
            </p:nvGrpSpPr>
            <p:grpSpPr>
              <a:xfrm>
                <a:off x="990600" y="1676400"/>
                <a:ext cx="533400" cy="76200"/>
                <a:chOff x="990600" y="1371600"/>
                <a:chExt cx="533400" cy="76200"/>
              </a:xfrm>
            </p:grpSpPr>
            <p:sp>
              <p:nvSpPr>
                <p:cNvPr id="638" name="Oval 637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639" name="Oval 638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640" name="Oval 639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641" name="Oval 640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603" name="Group 602"/>
              <p:cNvGrpSpPr/>
              <p:nvPr/>
            </p:nvGrpSpPr>
            <p:grpSpPr>
              <a:xfrm>
                <a:off x="1752600" y="1676400"/>
                <a:ext cx="533400" cy="76200"/>
                <a:chOff x="990600" y="1371600"/>
                <a:chExt cx="533400" cy="76200"/>
              </a:xfrm>
            </p:grpSpPr>
            <p:sp>
              <p:nvSpPr>
                <p:cNvPr id="634" name="Oval 633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635" name="Oval 634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636" name="Oval 635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637" name="Oval 636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604" name="Group 603"/>
              <p:cNvGrpSpPr/>
              <p:nvPr/>
            </p:nvGrpSpPr>
            <p:grpSpPr>
              <a:xfrm>
                <a:off x="2514600" y="1676400"/>
                <a:ext cx="533400" cy="76200"/>
                <a:chOff x="990600" y="1371600"/>
                <a:chExt cx="533400" cy="76200"/>
              </a:xfrm>
            </p:grpSpPr>
            <p:sp>
              <p:nvSpPr>
                <p:cNvPr id="630" name="Oval 629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631" name="Oval 630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632" name="Oval 631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633" name="Oval 632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605" name="Group 604"/>
              <p:cNvGrpSpPr/>
              <p:nvPr/>
            </p:nvGrpSpPr>
            <p:grpSpPr>
              <a:xfrm>
                <a:off x="3276600" y="1676400"/>
                <a:ext cx="533400" cy="76200"/>
                <a:chOff x="990600" y="1371600"/>
                <a:chExt cx="533400" cy="76200"/>
              </a:xfrm>
            </p:grpSpPr>
            <p:sp>
              <p:nvSpPr>
                <p:cNvPr id="626" name="Oval 625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627" name="Oval 626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628" name="Oval 627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629" name="Oval 628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606" name="Group 605"/>
              <p:cNvGrpSpPr/>
              <p:nvPr/>
            </p:nvGrpSpPr>
            <p:grpSpPr>
              <a:xfrm>
                <a:off x="990600" y="1828800"/>
                <a:ext cx="533400" cy="76200"/>
                <a:chOff x="990600" y="1371600"/>
                <a:chExt cx="533400" cy="76200"/>
              </a:xfrm>
            </p:grpSpPr>
            <p:sp>
              <p:nvSpPr>
                <p:cNvPr id="622" name="Oval 621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623" name="Oval 622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624" name="Oval 623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625" name="Oval 624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607" name="Group 606"/>
              <p:cNvGrpSpPr/>
              <p:nvPr/>
            </p:nvGrpSpPr>
            <p:grpSpPr>
              <a:xfrm>
                <a:off x="1752600" y="1828800"/>
                <a:ext cx="533400" cy="76200"/>
                <a:chOff x="990600" y="1371600"/>
                <a:chExt cx="533400" cy="76200"/>
              </a:xfrm>
            </p:grpSpPr>
            <p:sp>
              <p:nvSpPr>
                <p:cNvPr id="618" name="Oval 617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619" name="Oval 618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620" name="Oval 619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621" name="Oval 620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608" name="Group 607"/>
              <p:cNvGrpSpPr/>
              <p:nvPr/>
            </p:nvGrpSpPr>
            <p:grpSpPr>
              <a:xfrm>
                <a:off x="2514600" y="1828800"/>
                <a:ext cx="533400" cy="76200"/>
                <a:chOff x="990600" y="1371600"/>
                <a:chExt cx="533400" cy="76200"/>
              </a:xfrm>
            </p:grpSpPr>
            <p:sp>
              <p:nvSpPr>
                <p:cNvPr id="614" name="Oval 613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615" name="Oval 614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616" name="Oval 615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617" name="Oval 616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609" name="Group 608"/>
              <p:cNvGrpSpPr/>
              <p:nvPr/>
            </p:nvGrpSpPr>
            <p:grpSpPr>
              <a:xfrm>
                <a:off x="3276600" y="1828800"/>
                <a:ext cx="533400" cy="76200"/>
                <a:chOff x="990600" y="1371600"/>
                <a:chExt cx="533400" cy="76200"/>
              </a:xfrm>
            </p:grpSpPr>
            <p:sp>
              <p:nvSpPr>
                <p:cNvPr id="610" name="Oval 609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611" name="Oval 610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612" name="Oval 611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613" name="Oval 612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</p:grpSp>
        <p:grpSp>
          <p:nvGrpSpPr>
            <p:cNvPr id="351" name="Group 350"/>
            <p:cNvGrpSpPr/>
            <p:nvPr/>
          </p:nvGrpSpPr>
          <p:grpSpPr>
            <a:xfrm>
              <a:off x="990600" y="2057400"/>
              <a:ext cx="2819400" cy="533400"/>
              <a:chOff x="990600" y="1371600"/>
              <a:chExt cx="2819400" cy="533400"/>
            </a:xfrm>
          </p:grpSpPr>
          <p:grpSp>
            <p:nvGrpSpPr>
              <p:cNvPr id="514" name="Group 513"/>
              <p:cNvGrpSpPr/>
              <p:nvPr/>
            </p:nvGrpSpPr>
            <p:grpSpPr>
              <a:xfrm>
                <a:off x="990600" y="1371600"/>
                <a:ext cx="533400" cy="76200"/>
                <a:chOff x="990600" y="1371600"/>
                <a:chExt cx="533400" cy="76200"/>
              </a:xfrm>
            </p:grpSpPr>
            <p:sp>
              <p:nvSpPr>
                <p:cNvPr id="590" name="Oval 589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591" name="Oval 590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592" name="Oval 591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593" name="Oval 592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515" name="Group 514"/>
              <p:cNvGrpSpPr/>
              <p:nvPr/>
            </p:nvGrpSpPr>
            <p:grpSpPr>
              <a:xfrm>
                <a:off x="1752600" y="1371600"/>
                <a:ext cx="533400" cy="76200"/>
                <a:chOff x="990600" y="1371600"/>
                <a:chExt cx="533400" cy="76200"/>
              </a:xfrm>
            </p:grpSpPr>
            <p:sp>
              <p:nvSpPr>
                <p:cNvPr id="586" name="Oval 585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587" name="Oval 586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588" name="Oval 587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589" name="Oval 588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516" name="Group 515"/>
              <p:cNvGrpSpPr/>
              <p:nvPr/>
            </p:nvGrpSpPr>
            <p:grpSpPr>
              <a:xfrm>
                <a:off x="2514600" y="1371600"/>
                <a:ext cx="533400" cy="76200"/>
                <a:chOff x="990600" y="1371600"/>
                <a:chExt cx="533400" cy="76200"/>
              </a:xfrm>
            </p:grpSpPr>
            <p:sp>
              <p:nvSpPr>
                <p:cNvPr id="582" name="Oval 581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583" name="Oval 582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584" name="Oval 583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585" name="Oval 584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517" name="Group 516"/>
              <p:cNvGrpSpPr/>
              <p:nvPr/>
            </p:nvGrpSpPr>
            <p:grpSpPr>
              <a:xfrm>
                <a:off x="3276600" y="1371600"/>
                <a:ext cx="533400" cy="76200"/>
                <a:chOff x="990600" y="1371600"/>
                <a:chExt cx="533400" cy="76200"/>
              </a:xfrm>
            </p:grpSpPr>
            <p:sp>
              <p:nvSpPr>
                <p:cNvPr id="578" name="Oval 577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579" name="Oval 578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580" name="Oval 579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581" name="Oval 580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518" name="Group 517"/>
              <p:cNvGrpSpPr/>
              <p:nvPr/>
            </p:nvGrpSpPr>
            <p:grpSpPr>
              <a:xfrm>
                <a:off x="990600" y="1524000"/>
                <a:ext cx="533400" cy="76200"/>
                <a:chOff x="990600" y="1371600"/>
                <a:chExt cx="533400" cy="76200"/>
              </a:xfrm>
            </p:grpSpPr>
            <p:sp>
              <p:nvSpPr>
                <p:cNvPr id="574" name="Oval 573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575" name="Oval 574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576" name="Oval 575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577" name="Oval 576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519" name="Group 518"/>
              <p:cNvGrpSpPr/>
              <p:nvPr/>
            </p:nvGrpSpPr>
            <p:grpSpPr>
              <a:xfrm>
                <a:off x="1752600" y="1524000"/>
                <a:ext cx="533400" cy="76200"/>
                <a:chOff x="990600" y="1371600"/>
                <a:chExt cx="533400" cy="76200"/>
              </a:xfrm>
            </p:grpSpPr>
            <p:sp>
              <p:nvSpPr>
                <p:cNvPr id="570" name="Oval 569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571" name="Oval 570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572" name="Oval 571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573" name="Oval 572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520" name="Group 519"/>
              <p:cNvGrpSpPr/>
              <p:nvPr/>
            </p:nvGrpSpPr>
            <p:grpSpPr>
              <a:xfrm>
                <a:off x="2514600" y="1524000"/>
                <a:ext cx="533400" cy="76200"/>
                <a:chOff x="990600" y="1371600"/>
                <a:chExt cx="533400" cy="76200"/>
              </a:xfrm>
            </p:grpSpPr>
            <p:sp>
              <p:nvSpPr>
                <p:cNvPr id="566" name="Oval 565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567" name="Oval 566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568" name="Oval 567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569" name="Oval 568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521" name="Group 520"/>
              <p:cNvGrpSpPr/>
              <p:nvPr/>
            </p:nvGrpSpPr>
            <p:grpSpPr>
              <a:xfrm>
                <a:off x="3276600" y="1524000"/>
                <a:ext cx="533400" cy="76200"/>
                <a:chOff x="990600" y="1371600"/>
                <a:chExt cx="533400" cy="76200"/>
              </a:xfrm>
            </p:grpSpPr>
            <p:sp>
              <p:nvSpPr>
                <p:cNvPr id="562" name="Oval 561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563" name="Oval 562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564" name="Oval 563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565" name="Oval 564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522" name="Group 521"/>
              <p:cNvGrpSpPr/>
              <p:nvPr/>
            </p:nvGrpSpPr>
            <p:grpSpPr>
              <a:xfrm>
                <a:off x="990600" y="1676400"/>
                <a:ext cx="533400" cy="76200"/>
                <a:chOff x="990600" y="1371600"/>
                <a:chExt cx="533400" cy="76200"/>
              </a:xfrm>
            </p:grpSpPr>
            <p:sp>
              <p:nvSpPr>
                <p:cNvPr id="558" name="Oval 557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559" name="Oval 558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560" name="Oval 559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561" name="Oval 560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523" name="Group 522"/>
              <p:cNvGrpSpPr/>
              <p:nvPr/>
            </p:nvGrpSpPr>
            <p:grpSpPr>
              <a:xfrm>
                <a:off x="1752600" y="1676400"/>
                <a:ext cx="533400" cy="76200"/>
                <a:chOff x="990600" y="1371600"/>
                <a:chExt cx="533400" cy="76200"/>
              </a:xfrm>
            </p:grpSpPr>
            <p:sp>
              <p:nvSpPr>
                <p:cNvPr id="554" name="Oval 553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555" name="Oval 554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556" name="Oval 555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557" name="Oval 556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524" name="Group 523"/>
              <p:cNvGrpSpPr/>
              <p:nvPr/>
            </p:nvGrpSpPr>
            <p:grpSpPr>
              <a:xfrm>
                <a:off x="2514600" y="1676400"/>
                <a:ext cx="533400" cy="76200"/>
                <a:chOff x="990600" y="1371600"/>
                <a:chExt cx="533400" cy="76200"/>
              </a:xfrm>
            </p:grpSpPr>
            <p:sp>
              <p:nvSpPr>
                <p:cNvPr id="550" name="Oval 549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551" name="Oval 550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552" name="Oval 551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553" name="Oval 552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525" name="Group 524"/>
              <p:cNvGrpSpPr/>
              <p:nvPr/>
            </p:nvGrpSpPr>
            <p:grpSpPr>
              <a:xfrm>
                <a:off x="3276600" y="1676400"/>
                <a:ext cx="533400" cy="76200"/>
                <a:chOff x="990600" y="1371600"/>
                <a:chExt cx="533400" cy="76200"/>
              </a:xfrm>
            </p:grpSpPr>
            <p:sp>
              <p:nvSpPr>
                <p:cNvPr id="546" name="Oval 545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547" name="Oval 546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548" name="Oval 547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549" name="Oval 548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526" name="Group 525"/>
              <p:cNvGrpSpPr/>
              <p:nvPr/>
            </p:nvGrpSpPr>
            <p:grpSpPr>
              <a:xfrm>
                <a:off x="990600" y="1828800"/>
                <a:ext cx="533400" cy="76200"/>
                <a:chOff x="990600" y="1371600"/>
                <a:chExt cx="533400" cy="76200"/>
              </a:xfrm>
            </p:grpSpPr>
            <p:sp>
              <p:nvSpPr>
                <p:cNvPr id="542" name="Oval 541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543" name="Oval 542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544" name="Oval 543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545" name="Oval 544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527" name="Group 526"/>
              <p:cNvGrpSpPr/>
              <p:nvPr/>
            </p:nvGrpSpPr>
            <p:grpSpPr>
              <a:xfrm>
                <a:off x="1752600" y="1828800"/>
                <a:ext cx="533400" cy="76200"/>
                <a:chOff x="990600" y="1371600"/>
                <a:chExt cx="533400" cy="76200"/>
              </a:xfrm>
            </p:grpSpPr>
            <p:sp>
              <p:nvSpPr>
                <p:cNvPr id="538" name="Oval 537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539" name="Oval 538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540" name="Oval 539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541" name="Oval 540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528" name="Group 527"/>
              <p:cNvGrpSpPr/>
              <p:nvPr/>
            </p:nvGrpSpPr>
            <p:grpSpPr>
              <a:xfrm>
                <a:off x="2514600" y="1828800"/>
                <a:ext cx="533400" cy="76200"/>
                <a:chOff x="990600" y="1371600"/>
                <a:chExt cx="533400" cy="76200"/>
              </a:xfrm>
            </p:grpSpPr>
            <p:sp>
              <p:nvSpPr>
                <p:cNvPr id="534" name="Oval 533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535" name="Oval 534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536" name="Oval 535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537" name="Oval 536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529" name="Group 528"/>
              <p:cNvGrpSpPr/>
              <p:nvPr/>
            </p:nvGrpSpPr>
            <p:grpSpPr>
              <a:xfrm>
                <a:off x="3276600" y="1828800"/>
                <a:ext cx="533400" cy="76200"/>
                <a:chOff x="990600" y="1371600"/>
                <a:chExt cx="533400" cy="76200"/>
              </a:xfrm>
            </p:grpSpPr>
            <p:sp>
              <p:nvSpPr>
                <p:cNvPr id="530" name="Oval 529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531" name="Oval 530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532" name="Oval 531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533" name="Oval 532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</p:grpSp>
        <p:grpSp>
          <p:nvGrpSpPr>
            <p:cNvPr id="352" name="Group 351"/>
            <p:cNvGrpSpPr/>
            <p:nvPr/>
          </p:nvGrpSpPr>
          <p:grpSpPr>
            <a:xfrm>
              <a:off x="990600" y="2743200"/>
              <a:ext cx="2819400" cy="533400"/>
              <a:chOff x="990600" y="1371600"/>
              <a:chExt cx="2819400" cy="533400"/>
            </a:xfrm>
          </p:grpSpPr>
          <p:grpSp>
            <p:nvGrpSpPr>
              <p:cNvPr id="434" name="Group 433"/>
              <p:cNvGrpSpPr/>
              <p:nvPr/>
            </p:nvGrpSpPr>
            <p:grpSpPr>
              <a:xfrm>
                <a:off x="990600" y="1371600"/>
                <a:ext cx="533400" cy="76200"/>
                <a:chOff x="990600" y="1371600"/>
                <a:chExt cx="533400" cy="76200"/>
              </a:xfrm>
            </p:grpSpPr>
            <p:sp>
              <p:nvSpPr>
                <p:cNvPr id="510" name="Oval 509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511" name="Oval 510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512" name="Oval 511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513" name="Oval 512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435" name="Group 434"/>
              <p:cNvGrpSpPr/>
              <p:nvPr/>
            </p:nvGrpSpPr>
            <p:grpSpPr>
              <a:xfrm>
                <a:off x="1752600" y="1371600"/>
                <a:ext cx="533400" cy="76200"/>
                <a:chOff x="990600" y="1371600"/>
                <a:chExt cx="533400" cy="76200"/>
              </a:xfrm>
            </p:grpSpPr>
            <p:sp>
              <p:nvSpPr>
                <p:cNvPr id="506" name="Oval 505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507" name="Oval 506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508" name="Oval 507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509" name="Oval 508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436" name="Group 435"/>
              <p:cNvGrpSpPr/>
              <p:nvPr/>
            </p:nvGrpSpPr>
            <p:grpSpPr>
              <a:xfrm>
                <a:off x="2514600" y="1371600"/>
                <a:ext cx="533400" cy="76200"/>
                <a:chOff x="990600" y="1371600"/>
                <a:chExt cx="533400" cy="76200"/>
              </a:xfrm>
            </p:grpSpPr>
            <p:sp>
              <p:nvSpPr>
                <p:cNvPr id="502" name="Oval 501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503" name="Oval 502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504" name="Oval 503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505" name="Oval 504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437" name="Group 436"/>
              <p:cNvGrpSpPr/>
              <p:nvPr/>
            </p:nvGrpSpPr>
            <p:grpSpPr>
              <a:xfrm>
                <a:off x="3276600" y="1371600"/>
                <a:ext cx="533400" cy="76200"/>
                <a:chOff x="990600" y="1371600"/>
                <a:chExt cx="533400" cy="76200"/>
              </a:xfrm>
            </p:grpSpPr>
            <p:sp>
              <p:nvSpPr>
                <p:cNvPr id="498" name="Oval 497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99" name="Oval 498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500" name="Oval 499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501" name="Oval 500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438" name="Group 437"/>
              <p:cNvGrpSpPr/>
              <p:nvPr/>
            </p:nvGrpSpPr>
            <p:grpSpPr>
              <a:xfrm>
                <a:off x="990600" y="1524000"/>
                <a:ext cx="533400" cy="76200"/>
                <a:chOff x="990600" y="1371600"/>
                <a:chExt cx="533400" cy="76200"/>
              </a:xfrm>
            </p:grpSpPr>
            <p:sp>
              <p:nvSpPr>
                <p:cNvPr id="494" name="Oval 493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95" name="Oval 494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96" name="Oval 495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97" name="Oval 496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439" name="Group 438"/>
              <p:cNvGrpSpPr/>
              <p:nvPr/>
            </p:nvGrpSpPr>
            <p:grpSpPr>
              <a:xfrm>
                <a:off x="1752600" y="1524000"/>
                <a:ext cx="533400" cy="76200"/>
                <a:chOff x="990600" y="1371600"/>
                <a:chExt cx="533400" cy="76200"/>
              </a:xfrm>
            </p:grpSpPr>
            <p:sp>
              <p:nvSpPr>
                <p:cNvPr id="490" name="Oval 489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91" name="Oval 490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92" name="Oval 491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93" name="Oval 492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440" name="Group 439"/>
              <p:cNvGrpSpPr/>
              <p:nvPr/>
            </p:nvGrpSpPr>
            <p:grpSpPr>
              <a:xfrm>
                <a:off x="2514600" y="1524000"/>
                <a:ext cx="533400" cy="76200"/>
                <a:chOff x="990600" y="1371600"/>
                <a:chExt cx="533400" cy="76200"/>
              </a:xfrm>
            </p:grpSpPr>
            <p:sp>
              <p:nvSpPr>
                <p:cNvPr id="486" name="Oval 485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87" name="Oval 486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88" name="Oval 487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89" name="Oval 488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441" name="Group 440"/>
              <p:cNvGrpSpPr/>
              <p:nvPr/>
            </p:nvGrpSpPr>
            <p:grpSpPr>
              <a:xfrm>
                <a:off x="3276600" y="1524000"/>
                <a:ext cx="533400" cy="76200"/>
                <a:chOff x="990600" y="1371600"/>
                <a:chExt cx="533400" cy="76200"/>
              </a:xfrm>
            </p:grpSpPr>
            <p:sp>
              <p:nvSpPr>
                <p:cNvPr id="482" name="Oval 481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83" name="Oval 482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84" name="Oval 483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85" name="Oval 484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442" name="Group 441"/>
              <p:cNvGrpSpPr/>
              <p:nvPr/>
            </p:nvGrpSpPr>
            <p:grpSpPr>
              <a:xfrm>
                <a:off x="990600" y="1676400"/>
                <a:ext cx="533400" cy="76200"/>
                <a:chOff x="990600" y="1371600"/>
                <a:chExt cx="533400" cy="76200"/>
              </a:xfrm>
            </p:grpSpPr>
            <p:sp>
              <p:nvSpPr>
                <p:cNvPr id="478" name="Oval 477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79" name="Oval 478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80" name="Oval 479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81" name="Oval 480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443" name="Group 442"/>
              <p:cNvGrpSpPr/>
              <p:nvPr/>
            </p:nvGrpSpPr>
            <p:grpSpPr>
              <a:xfrm>
                <a:off x="1752600" y="1676400"/>
                <a:ext cx="533400" cy="76200"/>
                <a:chOff x="990600" y="1371600"/>
                <a:chExt cx="533400" cy="76200"/>
              </a:xfrm>
            </p:grpSpPr>
            <p:sp>
              <p:nvSpPr>
                <p:cNvPr id="474" name="Oval 473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75" name="Oval 474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76" name="Oval 475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77" name="Oval 476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444" name="Group 443"/>
              <p:cNvGrpSpPr/>
              <p:nvPr/>
            </p:nvGrpSpPr>
            <p:grpSpPr>
              <a:xfrm>
                <a:off x="2514600" y="1676400"/>
                <a:ext cx="533400" cy="76200"/>
                <a:chOff x="990600" y="1371600"/>
                <a:chExt cx="533400" cy="76200"/>
              </a:xfrm>
            </p:grpSpPr>
            <p:sp>
              <p:nvSpPr>
                <p:cNvPr id="470" name="Oval 469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71" name="Oval 470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72" name="Oval 471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73" name="Oval 472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445" name="Group 444"/>
              <p:cNvGrpSpPr/>
              <p:nvPr/>
            </p:nvGrpSpPr>
            <p:grpSpPr>
              <a:xfrm>
                <a:off x="3276600" y="1676400"/>
                <a:ext cx="533400" cy="76200"/>
                <a:chOff x="990600" y="1371600"/>
                <a:chExt cx="533400" cy="76200"/>
              </a:xfrm>
            </p:grpSpPr>
            <p:sp>
              <p:nvSpPr>
                <p:cNvPr id="466" name="Oval 465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67" name="Oval 466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68" name="Oval 467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69" name="Oval 468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446" name="Group 445"/>
              <p:cNvGrpSpPr/>
              <p:nvPr/>
            </p:nvGrpSpPr>
            <p:grpSpPr>
              <a:xfrm>
                <a:off x="990600" y="1828800"/>
                <a:ext cx="533400" cy="76200"/>
                <a:chOff x="990600" y="1371600"/>
                <a:chExt cx="533400" cy="76200"/>
              </a:xfrm>
            </p:grpSpPr>
            <p:sp>
              <p:nvSpPr>
                <p:cNvPr id="462" name="Oval 461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63" name="Oval 462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64" name="Oval 463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65" name="Oval 464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447" name="Group 446"/>
              <p:cNvGrpSpPr/>
              <p:nvPr/>
            </p:nvGrpSpPr>
            <p:grpSpPr>
              <a:xfrm>
                <a:off x="1752600" y="1828800"/>
                <a:ext cx="533400" cy="76200"/>
                <a:chOff x="990600" y="1371600"/>
                <a:chExt cx="533400" cy="76200"/>
              </a:xfrm>
            </p:grpSpPr>
            <p:sp>
              <p:nvSpPr>
                <p:cNvPr id="458" name="Oval 457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59" name="Oval 458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60" name="Oval 459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61" name="Oval 460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448" name="Group 447"/>
              <p:cNvGrpSpPr/>
              <p:nvPr/>
            </p:nvGrpSpPr>
            <p:grpSpPr>
              <a:xfrm>
                <a:off x="2514600" y="1828800"/>
                <a:ext cx="533400" cy="76200"/>
                <a:chOff x="990600" y="1371600"/>
                <a:chExt cx="533400" cy="76200"/>
              </a:xfrm>
            </p:grpSpPr>
            <p:sp>
              <p:nvSpPr>
                <p:cNvPr id="454" name="Oval 453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55" name="Oval 454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56" name="Oval 455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57" name="Oval 456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449" name="Group 448"/>
              <p:cNvGrpSpPr/>
              <p:nvPr/>
            </p:nvGrpSpPr>
            <p:grpSpPr>
              <a:xfrm>
                <a:off x="3276600" y="1828800"/>
                <a:ext cx="533400" cy="76200"/>
                <a:chOff x="990600" y="1371600"/>
                <a:chExt cx="533400" cy="76200"/>
              </a:xfrm>
            </p:grpSpPr>
            <p:sp>
              <p:nvSpPr>
                <p:cNvPr id="450" name="Oval 449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51" name="Oval 450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52" name="Oval 451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53" name="Oval 452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</p:grpSp>
        <p:grpSp>
          <p:nvGrpSpPr>
            <p:cNvPr id="353" name="Group 352"/>
            <p:cNvGrpSpPr/>
            <p:nvPr/>
          </p:nvGrpSpPr>
          <p:grpSpPr>
            <a:xfrm>
              <a:off x="990600" y="3429000"/>
              <a:ext cx="2819400" cy="533400"/>
              <a:chOff x="990600" y="1371600"/>
              <a:chExt cx="2819400" cy="533400"/>
            </a:xfrm>
          </p:grpSpPr>
          <p:grpSp>
            <p:nvGrpSpPr>
              <p:cNvPr id="354" name="Group 353"/>
              <p:cNvGrpSpPr/>
              <p:nvPr/>
            </p:nvGrpSpPr>
            <p:grpSpPr>
              <a:xfrm>
                <a:off x="990600" y="1371600"/>
                <a:ext cx="533400" cy="76200"/>
                <a:chOff x="990600" y="1371600"/>
                <a:chExt cx="533400" cy="76200"/>
              </a:xfrm>
            </p:grpSpPr>
            <p:sp>
              <p:nvSpPr>
                <p:cNvPr id="430" name="Oval 429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31" name="Oval 430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32" name="Oval 431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33" name="Oval 432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355" name="Group 354"/>
              <p:cNvGrpSpPr/>
              <p:nvPr/>
            </p:nvGrpSpPr>
            <p:grpSpPr>
              <a:xfrm>
                <a:off x="1752600" y="1371600"/>
                <a:ext cx="533400" cy="76200"/>
                <a:chOff x="990600" y="1371600"/>
                <a:chExt cx="533400" cy="76200"/>
              </a:xfrm>
            </p:grpSpPr>
            <p:sp>
              <p:nvSpPr>
                <p:cNvPr id="426" name="Oval 425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27" name="Oval 426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28" name="Oval 427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29" name="Oval 428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356" name="Group 355"/>
              <p:cNvGrpSpPr/>
              <p:nvPr/>
            </p:nvGrpSpPr>
            <p:grpSpPr>
              <a:xfrm>
                <a:off x="2514600" y="1371600"/>
                <a:ext cx="533400" cy="76200"/>
                <a:chOff x="990600" y="1371600"/>
                <a:chExt cx="533400" cy="76200"/>
              </a:xfrm>
            </p:grpSpPr>
            <p:sp>
              <p:nvSpPr>
                <p:cNvPr id="422" name="Oval 421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23" name="Oval 422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24" name="Oval 423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25" name="Oval 424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357" name="Group 356"/>
              <p:cNvGrpSpPr/>
              <p:nvPr/>
            </p:nvGrpSpPr>
            <p:grpSpPr>
              <a:xfrm>
                <a:off x="3276600" y="1371600"/>
                <a:ext cx="533400" cy="76200"/>
                <a:chOff x="990600" y="1371600"/>
                <a:chExt cx="533400" cy="76200"/>
              </a:xfrm>
            </p:grpSpPr>
            <p:sp>
              <p:nvSpPr>
                <p:cNvPr id="418" name="Oval 417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19" name="Oval 418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20" name="Oval 419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21" name="Oval 420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358" name="Group 357"/>
              <p:cNvGrpSpPr/>
              <p:nvPr/>
            </p:nvGrpSpPr>
            <p:grpSpPr>
              <a:xfrm>
                <a:off x="990600" y="1524000"/>
                <a:ext cx="533400" cy="76200"/>
                <a:chOff x="990600" y="1371600"/>
                <a:chExt cx="533400" cy="76200"/>
              </a:xfrm>
            </p:grpSpPr>
            <p:sp>
              <p:nvSpPr>
                <p:cNvPr id="414" name="Oval 413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15" name="Oval 414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16" name="Oval 415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17" name="Oval 416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359" name="Group 358"/>
              <p:cNvGrpSpPr/>
              <p:nvPr/>
            </p:nvGrpSpPr>
            <p:grpSpPr>
              <a:xfrm>
                <a:off x="1752600" y="1524000"/>
                <a:ext cx="533400" cy="76200"/>
                <a:chOff x="990600" y="1371600"/>
                <a:chExt cx="533400" cy="76200"/>
              </a:xfrm>
            </p:grpSpPr>
            <p:sp>
              <p:nvSpPr>
                <p:cNvPr id="410" name="Oval 409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11" name="Oval 410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12" name="Oval 411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13" name="Oval 412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360" name="Group 359"/>
              <p:cNvGrpSpPr/>
              <p:nvPr/>
            </p:nvGrpSpPr>
            <p:grpSpPr>
              <a:xfrm>
                <a:off x="2514600" y="1524000"/>
                <a:ext cx="533400" cy="76200"/>
                <a:chOff x="990600" y="1371600"/>
                <a:chExt cx="533400" cy="76200"/>
              </a:xfrm>
            </p:grpSpPr>
            <p:sp>
              <p:nvSpPr>
                <p:cNvPr id="406" name="Oval 405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07" name="Oval 406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08" name="Oval 407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09" name="Oval 408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361" name="Group 360"/>
              <p:cNvGrpSpPr/>
              <p:nvPr/>
            </p:nvGrpSpPr>
            <p:grpSpPr>
              <a:xfrm>
                <a:off x="3276600" y="1524000"/>
                <a:ext cx="533400" cy="76200"/>
                <a:chOff x="990600" y="1371600"/>
                <a:chExt cx="533400" cy="76200"/>
              </a:xfrm>
            </p:grpSpPr>
            <p:sp>
              <p:nvSpPr>
                <p:cNvPr id="402" name="Oval 401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03" name="Oval 402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04" name="Oval 403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05" name="Oval 404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362" name="Group 361"/>
              <p:cNvGrpSpPr/>
              <p:nvPr/>
            </p:nvGrpSpPr>
            <p:grpSpPr>
              <a:xfrm>
                <a:off x="990600" y="1676400"/>
                <a:ext cx="533400" cy="76200"/>
                <a:chOff x="990600" y="1371600"/>
                <a:chExt cx="533400" cy="76200"/>
              </a:xfrm>
            </p:grpSpPr>
            <p:sp>
              <p:nvSpPr>
                <p:cNvPr id="398" name="Oval 397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399" name="Oval 398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00" name="Oval 399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01" name="Oval 400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363" name="Group 362"/>
              <p:cNvGrpSpPr/>
              <p:nvPr/>
            </p:nvGrpSpPr>
            <p:grpSpPr>
              <a:xfrm>
                <a:off x="1752600" y="1676400"/>
                <a:ext cx="533400" cy="76200"/>
                <a:chOff x="990600" y="1371600"/>
                <a:chExt cx="533400" cy="76200"/>
              </a:xfrm>
            </p:grpSpPr>
            <p:sp>
              <p:nvSpPr>
                <p:cNvPr id="394" name="Oval 393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395" name="Oval 394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396" name="Oval 395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397" name="Oval 396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364" name="Group 363"/>
              <p:cNvGrpSpPr/>
              <p:nvPr/>
            </p:nvGrpSpPr>
            <p:grpSpPr>
              <a:xfrm>
                <a:off x="2514600" y="1676400"/>
                <a:ext cx="533400" cy="76200"/>
                <a:chOff x="990600" y="1371600"/>
                <a:chExt cx="533400" cy="76200"/>
              </a:xfrm>
            </p:grpSpPr>
            <p:sp>
              <p:nvSpPr>
                <p:cNvPr id="390" name="Oval 389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391" name="Oval 390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392" name="Oval 391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393" name="Oval 392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365" name="Group 364"/>
              <p:cNvGrpSpPr/>
              <p:nvPr/>
            </p:nvGrpSpPr>
            <p:grpSpPr>
              <a:xfrm>
                <a:off x="3276600" y="1676400"/>
                <a:ext cx="533400" cy="76200"/>
                <a:chOff x="990600" y="1371600"/>
                <a:chExt cx="533400" cy="76200"/>
              </a:xfrm>
            </p:grpSpPr>
            <p:sp>
              <p:nvSpPr>
                <p:cNvPr id="386" name="Oval 385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387" name="Oval 386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388" name="Oval 387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389" name="Oval 388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366" name="Group 365"/>
              <p:cNvGrpSpPr/>
              <p:nvPr/>
            </p:nvGrpSpPr>
            <p:grpSpPr>
              <a:xfrm>
                <a:off x="990600" y="1828800"/>
                <a:ext cx="533400" cy="76200"/>
                <a:chOff x="990600" y="1371600"/>
                <a:chExt cx="533400" cy="76200"/>
              </a:xfrm>
            </p:grpSpPr>
            <p:sp>
              <p:nvSpPr>
                <p:cNvPr id="382" name="Oval 381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383" name="Oval 382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384" name="Oval 383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385" name="Oval 384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367" name="Group 366"/>
              <p:cNvGrpSpPr/>
              <p:nvPr/>
            </p:nvGrpSpPr>
            <p:grpSpPr>
              <a:xfrm>
                <a:off x="1752600" y="1828800"/>
                <a:ext cx="533400" cy="76200"/>
                <a:chOff x="990600" y="1371600"/>
                <a:chExt cx="533400" cy="76200"/>
              </a:xfrm>
            </p:grpSpPr>
            <p:sp>
              <p:nvSpPr>
                <p:cNvPr id="378" name="Oval 377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379" name="Oval 378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380" name="Oval 379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381" name="Oval 380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368" name="Group 367"/>
              <p:cNvGrpSpPr/>
              <p:nvPr/>
            </p:nvGrpSpPr>
            <p:grpSpPr>
              <a:xfrm>
                <a:off x="2514600" y="1828800"/>
                <a:ext cx="533400" cy="76200"/>
                <a:chOff x="990600" y="1371600"/>
                <a:chExt cx="533400" cy="76200"/>
              </a:xfrm>
            </p:grpSpPr>
            <p:sp>
              <p:nvSpPr>
                <p:cNvPr id="374" name="Oval 373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375" name="Oval 374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376" name="Oval 375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377" name="Oval 376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369" name="Group 368"/>
              <p:cNvGrpSpPr/>
              <p:nvPr/>
            </p:nvGrpSpPr>
            <p:grpSpPr>
              <a:xfrm>
                <a:off x="3276600" y="1828800"/>
                <a:ext cx="533400" cy="76200"/>
                <a:chOff x="990600" y="1371600"/>
                <a:chExt cx="533400" cy="76200"/>
              </a:xfrm>
            </p:grpSpPr>
            <p:sp>
              <p:nvSpPr>
                <p:cNvPr id="370" name="Oval 369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371" name="Oval 370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372" name="Oval 371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373" name="Oval 372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</p:grpSp>
      </p:grpSp>
      <p:sp>
        <p:nvSpPr>
          <p:cNvPr id="674" name="TextBox 673"/>
          <p:cNvSpPr txBox="1"/>
          <p:nvPr/>
        </p:nvSpPr>
        <p:spPr>
          <a:xfrm>
            <a:off x="295932" y="2338647"/>
            <a:ext cx="3340378" cy="3170099"/>
          </a:xfrm>
          <a:prstGeom prst="rect">
            <a:avLst/>
          </a:prstGeom>
          <a:noFill/>
          <a:ln>
            <a:solidFill>
              <a:srgbClr val="0071C5"/>
            </a:solidFill>
          </a:ln>
        </p:spPr>
        <p:txBody>
          <a:bodyPr wrap="squar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extern void reduce(   __local  float*,   __global float*);          </a:t>
            </a: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ntel Clear"/>
              <a:ea typeface=""/>
            </a:endParaRP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__kernel void pi(  </a:t>
            </a: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const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 </a:t>
            </a: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int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 niters, float  </a:t>
            </a: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step_size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,    </a:t>
            </a:r>
            <a:b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</a:b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         __local  float*  </a:t>
            </a: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l_sums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,  __global float*  </a:t>
            </a: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p_sums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)                 </a:t>
            </a: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{                                                          </a:t>
            </a: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   </a:t>
            </a: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int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 </a:t>
            </a: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n_wrk_items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  = </a:t>
            </a: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get_local_size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(0);                 </a:t>
            </a: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   </a:t>
            </a: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int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 </a:t>
            </a: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loc_id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       = </a:t>
            </a: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get_local_id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(0);     </a:t>
            </a: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   </a:t>
            </a: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int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 </a:t>
            </a: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grp_id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   = </a:t>
            </a: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get_group_id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(0);             </a:t>
            </a: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   float x, </a:t>
            </a: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accum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 = 0.0f;    </a:t>
            </a: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int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 </a:t>
            </a: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i,istart,iend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;                                      </a:t>
            </a: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   </a:t>
            </a: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   </a:t>
            </a: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istart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 =   (</a:t>
            </a: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grp_id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 * </a:t>
            </a: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n_wrk_items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   + </a:t>
            </a: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loc_id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) * niters;</a:t>
            </a: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   </a:t>
            </a: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iend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   = </a:t>
            </a: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istart+niters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; </a:t>
            </a: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ntel Clear"/>
              <a:ea typeface=""/>
            </a:endParaRP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   for(i= </a:t>
            </a: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istart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; i&lt;</a:t>
            </a: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iend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; i++){ </a:t>
            </a: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       x = (i+0.5f)*</a:t>
            </a: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step_size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;    </a:t>
            </a: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accum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 += 4.0f/(1.0f+x*x); }</a:t>
            </a: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 </a:t>
            </a: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   </a:t>
            </a: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l_sums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[</a:t>
            </a: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local_id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] = </a:t>
            </a: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accum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;</a:t>
            </a: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   barrier(CLK_LOCAL_MEM_FENCE);  </a:t>
            </a: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   reduce(</a:t>
            </a: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l_sums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, </a:t>
            </a: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p_sums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);                  </a:t>
            </a: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}</a:t>
            </a:r>
          </a:p>
        </p:txBody>
      </p:sp>
      <p:sp>
        <p:nvSpPr>
          <p:cNvPr id="675" name="TextBox 674"/>
          <p:cNvSpPr txBox="1"/>
          <p:nvPr/>
        </p:nvSpPr>
        <p:spPr>
          <a:xfrm>
            <a:off x="166689" y="1520732"/>
            <a:ext cx="3422673" cy="553998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003C71"/>
                </a:solidFill>
                <a:latin typeface="Intel Clear"/>
                <a:ea typeface=""/>
              </a:rPr>
              <a:t>Turn source code into a scalar </a:t>
            </a:r>
            <a:r>
              <a:rPr lang="en-US" sz="1800" b="1" dirty="0">
                <a:solidFill>
                  <a:srgbClr val="C00000"/>
                </a:solidFill>
                <a:latin typeface="Intel Clear"/>
                <a:ea typeface=""/>
              </a:rPr>
              <a:t>work-item  </a:t>
            </a:r>
            <a:r>
              <a:rPr lang="en-US" dirty="0">
                <a:solidFill>
                  <a:srgbClr val="003C71"/>
                </a:solidFill>
                <a:latin typeface="Intel Clear"/>
                <a:ea typeface=""/>
              </a:rPr>
              <a:t>(a CUDA </a:t>
            </a:r>
            <a:r>
              <a:rPr lang="en-US" sz="1800" b="1" dirty="0">
                <a:solidFill>
                  <a:srgbClr val="C00000"/>
                </a:solidFill>
                <a:latin typeface="Intel Clear"/>
                <a:ea typeface=""/>
              </a:rPr>
              <a:t>thread</a:t>
            </a:r>
            <a:r>
              <a:rPr lang="en-US" dirty="0">
                <a:solidFill>
                  <a:srgbClr val="003C71"/>
                </a:solidFill>
                <a:latin typeface="Intel Clear"/>
                <a:ea typeface=""/>
              </a:rPr>
              <a:t>)</a:t>
            </a:r>
          </a:p>
        </p:txBody>
      </p:sp>
      <p:sp>
        <p:nvSpPr>
          <p:cNvPr id="676" name="TextBox 675"/>
          <p:cNvSpPr txBox="1"/>
          <p:nvPr/>
        </p:nvSpPr>
        <p:spPr>
          <a:xfrm>
            <a:off x="5410216" y="1228440"/>
            <a:ext cx="3568551" cy="1107996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003C71"/>
                </a:solidFill>
                <a:latin typeface="Intel Clear"/>
                <a:ea typeface=""/>
              </a:rPr>
              <a:t>Organize </a:t>
            </a:r>
            <a:r>
              <a:rPr lang="en-US" dirty="0">
                <a:solidFill>
                  <a:srgbClr val="003C71"/>
                </a:solidFill>
                <a:latin typeface="Intel Clear"/>
                <a:ea typeface=""/>
              </a:rPr>
              <a:t>work-items into </a:t>
            </a:r>
            <a:br>
              <a:rPr lang="en-US" dirty="0">
                <a:solidFill>
                  <a:srgbClr val="003C71"/>
                </a:solidFill>
                <a:latin typeface="Intel Clear"/>
                <a:ea typeface=""/>
              </a:rPr>
            </a:br>
            <a:r>
              <a:rPr lang="en-US" sz="1800" b="1" dirty="0">
                <a:solidFill>
                  <a:srgbClr val="C00000"/>
                </a:solidFill>
                <a:latin typeface="Intel Clear"/>
                <a:ea typeface=""/>
              </a:rPr>
              <a:t>work-groups </a:t>
            </a:r>
            <a:r>
              <a:rPr lang="en-US" dirty="0">
                <a:solidFill>
                  <a:srgbClr val="003C71"/>
                </a:solidFill>
                <a:latin typeface="Intel Clear"/>
                <a:ea typeface=""/>
              </a:rPr>
              <a:t>and map </a:t>
            </a:r>
            <a:r>
              <a:rPr lang="en-US">
                <a:solidFill>
                  <a:srgbClr val="003C71"/>
                </a:solidFill>
                <a:latin typeface="Intel Clear"/>
                <a:ea typeface=""/>
              </a:rPr>
              <a:t>onto </a:t>
            </a:r>
            <a:r>
              <a:rPr lang="en-US" sz="1800">
                <a:solidFill>
                  <a:srgbClr val="003C71"/>
                </a:solidFill>
                <a:latin typeface="Intel Clear"/>
                <a:ea typeface=""/>
              </a:rPr>
              <a:t>an </a:t>
            </a:r>
            <a:r>
              <a:rPr lang="en-US" sz="1800" dirty="0">
                <a:solidFill>
                  <a:srgbClr val="003C71"/>
                </a:solidFill>
                <a:latin typeface="Intel Clear"/>
                <a:ea typeface=""/>
              </a:rPr>
              <a:t>an N dim index space.  </a:t>
            </a:r>
            <a:r>
              <a:rPr lang="en-US" sz="1800" dirty="0" err="1">
                <a:solidFill>
                  <a:srgbClr val="003C71"/>
                </a:solidFill>
                <a:latin typeface="Intel Clear"/>
                <a:ea typeface=""/>
              </a:rPr>
              <a:t>Cuda</a:t>
            </a:r>
            <a:r>
              <a:rPr lang="en-US" sz="1800" dirty="0">
                <a:solidFill>
                  <a:srgbClr val="003C71"/>
                </a:solidFill>
                <a:latin typeface="Intel Clear"/>
                <a:ea typeface=""/>
              </a:rPr>
              <a:t> calls a work-group a </a:t>
            </a:r>
            <a:r>
              <a:rPr lang="en-US" sz="1800" b="1" dirty="0">
                <a:solidFill>
                  <a:srgbClr val="C00000"/>
                </a:solidFill>
                <a:latin typeface="Intel Clear"/>
                <a:ea typeface=""/>
              </a:rPr>
              <a:t>thread-block</a:t>
            </a:r>
          </a:p>
        </p:txBody>
      </p:sp>
      <p:sp>
        <p:nvSpPr>
          <p:cNvPr id="680" name="Right Arrow 679"/>
          <p:cNvSpPr/>
          <p:nvPr/>
        </p:nvSpPr>
        <p:spPr>
          <a:xfrm>
            <a:off x="3705880" y="3669516"/>
            <a:ext cx="1776442" cy="230596"/>
          </a:xfrm>
          <a:prstGeom prst="rightArrow">
            <a:avLst/>
          </a:prstGeom>
          <a:solidFill>
            <a:srgbClr val="C00000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ntel Clear"/>
              <a:ea typeface=""/>
              <a:cs typeface=""/>
            </a:endParaRPr>
          </a:p>
        </p:txBody>
      </p:sp>
      <p:grpSp>
        <p:nvGrpSpPr>
          <p:cNvPr id="682" name="Group 681"/>
          <p:cNvGrpSpPr/>
          <p:nvPr/>
        </p:nvGrpSpPr>
        <p:grpSpPr>
          <a:xfrm>
            <a:off x="5506174" y="2551364"/>
            <a:ext cx="2805144" cy="3279994"/>
            <a:chOff x="3832576" y="1246081"/>
            <a:chExt cx="2805144" cy="3279994"/>
          </a:xfrm>
        </p:grpSpPr>
        <p:sp>
          <p:nvSpPr>
            <p:cNvPr id="683" name="TextBox 682"/>
            <p:cNvSpPr txBox="1"/>
            <p:nvPr/>
          </p:nvSpPr>
          <p:spPr>
            <a:xfrm>
              <a:off x="3982204" y="3695078"/>
              <a:ext cx="2655516" cy="830997"/>
            </a:xfrm>
            <a:prstGeom prst="rect">
              <a:avLst/>
            </a:prstGeom>
            <a:noFill/>
          </p:spPr>
          <p:txBody>
            <a:bodyPr vert="horz" wrap="square" lIns="0" tIns="0" rIns="0" bIns="0" rtlCol="0">
              <a:spAutoFit/>
            </a:bodyPr>
            <a:lstStyle/>
            <a:p>
              <a:pPr marR="0" lvl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3C71"/>
                  </a:solidFill>
                  <a:effectLst/>
                  <a:uLnTx/>
                  <a:uFillTx/>
                  <a:latin typeface="Intel Clear"/>
                  <a:ea typeface=""/>
                </a:rPr>
                <a:t>OpenCL index space is</a:t>
              </a:r>
              <a:r>
                <a:rPr kumimoji="0" lang="en-US" sz="1800" b="0" i="0" u="none" strike="noStrike" kern="0" cap="none" spc="0" normalizeH="0" noProof="0" dirty="0">
                  <a:ln>
                    <a:noFill/>
                  </a:ln>
                  <a:solidFill>
                    <a:srgbClr val="003C71"/>
                  </a:solidFill>
                  <a:effectLst/>
                  <a:uLnTx/>
                  <a:uFillTx/>
                  <a:latin typeface="Intel Clear"/>
                  <a:ea typeface=""/>
                </a:rPr>
                <a:t> called an </a:t>
              </a:r>
              <a:r>
                <a:rPr kumimoji="0" lang="en-US" sz="1800" b="1" i="0" u="none" strike="noStrike" kern="0" cap="none" spc="0" normalizeH="0" noProof="0" dirty="0" err="1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Intel Clear"/>
                  <a:ea typeface=""/>
                </a:rPr>
                <a:t>NDRange</a:t>
              </a:r>
              <a:r>
                <a:rPr kumimoji="0" lang="en-US" sz="1800" b="1" i="0" u="none" strike="noStrike" kern="0" cap="none" spc="0" normalizeH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Intel Clear"/>
                  <a:ea typeface=""/>
                </a:rPr>
                <a:t>.</a:t>
              </a:r>
              <a:r>
                <a:rPr kumimoji="0" lang="en-US" sz="1800" b="0" i="0" u="none" strike="noStrike" kern="0" cap="none" spc="0" normalizeH="0" noProof="0" dirty="0">
                  <a:ln>
                    <a:noFill/>
                  </a:ln>
                  <a:solidFill>
                    <a:srgbClr val="003C71"/>
                  </a:solidFill>
                  <a:effectLst/>
                  <a:uLnTx/>
                  <a:uFillTx/>
                  <a:latin typeface="Intel Clear"/>
                  <a:ea typeface=""/>
                </a:rPr>
                <a:t>  CUDA calls this a </a:t>
              </a:r>
              <a:r>
                <a:rPr kumimoji="0" lang="en-US" sz="1800" b="1" i="0" u="none" strike="noStrike" kern="0" cap="none" spc="0" normalizeH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Intel Clear"/>
                  <a:ea typeface=""/>
                </a:rPr>
                <a:t>Grid</a:t>
              </a: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Intel Clear"/>
                <a:ea typeface=""/>
              </a:endParaRPr>
            </a:p>
          </p:txBody>
        </p:sp>
        <p:sp>
          <p:nvSpPr>
            <p:cNvPr id="684" name="Rectangle 683"/>
            <p:cNvSpPr/>
            <p:nvPr/>
          </p:nvSpPr>
          <p:spPr>
            <a:xfrm>
              <a:off x="4570413" y="1845266"/>
              <a:ext cx="1309179" cy="1208830"/>
            </a:xfrm>
            <a:prstGeom prst="rect">
              <a:avLst/>
            </a:prstGeom>
            <a:solidFill>
              <a:srgbClr val="FFFF00">
                <a:alpha val="19000"/>
              </a:srgbClr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l Clear"/>
                <a:ea typeface=""/>
                <a:cs typeface=""/>
              </a:endParaRPr>
            </a:p>
          </p:txBody>
        </p:sp>
        <p:sp>
          <p:nvSpPr>
            <p:cNvPr id="685" name="Rectangle 684"/>
            <p:cNvSpPr/>
            <p:nvPr/>
          </p:nvSpPr>
          <p:spPr>
            <a:xfrm>
              <a:off x="3832576" y="1852165"/>
              <a:ext cx="639668" cy="1208830"/>
            </a:xfrm>
            <a:prstGeom prst="rect">
              <a:avLst/>
            </a:prstGeom>
            <a:solidFill>
              <a:srgbClr val="92D050">
                <a:alpha val="19000"/>
              </a:srgbClr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l Clear"/>
                <a:ea typeface=""/>
                <a:cs typeface=""/>
              </a:endParaRPr>
            </a:p>
          </p:txBody>
        </p:sp>
        <p:sp>
          <p:nvSpPr>
            <p:cNvPr id="686" name="Rectangle 685"/>
            <p:cNvSpPr/>
            <p:nvPr/>
          </p:nvSpPr>
          <p:spPr>
            <a:xfrm>
              <a:off x="5950875" y="1841549"/>
              <a:ext cx="639668" cy="1208830"/>
            </a:xfrm>
            <a:prstGeom prst="rect">
              <a:avLst/>
            </a:prstGeom>
            <a:solidFill>
              <a:srgbClr val="92D050">
                <a:alpha val="19000"/>
              </a:srgbClr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l Clear"/>
                <a:ea typeface=""/>
                <a:cs typeface=""/>
              </a:endParaRPr>
            </a:p>
          </p:txBody>
        </p:sp>
        <p:sp>
          <p:nvSpPr>
            <p:cNvPr id="687" name="Rectangle 686"/>
            <p:cNvSpPr/>
            <p:nvPr/>
          </p:nvSpPr>
          <p:spPr>
            <a:xfrm rot="16200000">
              <a:off x="4933196" y="2696063"/>
              <a:ext cx="564433" cy="1328358"/>
            </a:xfrm>
            <a:prstGeom prst="rect">
              <a:avLst/>
            </a:prstGeom>
            <a:solidFill>
              <a:srgbClr val="92D050">
                <a:alpha val="19000"/>
              </a:srgbClr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l Clear"/>
                <a:ea typeface=""/>
                <a:cs typeface=""/>
              </a:endParaRPr>
            </a:p>
          </p:txBody>
        </p:sp>
        <p:sp>
          <p:nvSpPr>
            <p:cNvPr id="688" name="Rectangle 687"/>
            <p:cNvSpPr/>
            <p:nvPr/>
          </p:nvSpPr>
          <p:spPr>
            <a:xfrm rot="16200000">
              <a:off x="4931284" y="864121"/>
              <a:ext cx="564433" cy="1328358"/>
            </a:xfrm>
            <a:prstGeom prst="rect">
              <a:avLst/>
            </a:prstGeom>
            <a:solidFill>
              <a:srgbClr val="92D050">
                <a:alpha val="19000"/>
              </a:srgbClr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l Clear"/>
                <a:ea typeface=""/>
                <a:cs typeface=""/>
              </a:endParaRPr>
            </a:p>
          </p:txBody>
        </p:sp>
        <p:sp>
          <p:nvSpPr>
            <p:cNvPr id="689" name="Rectangle 688"/>
            <p:cNvSpPr/>
            <p:nvPr/>
          </p:nvSpPr>
          <p:spPr>
            <a:xfrm rot="16200000">
              <a:off x="5988492" y="1208466"/>
              <a:ext cx="564435" cy="639666"/>
            </a:xfrm>
            <a:prstGeom prst="rect">
              <a:avLst/>
            </a:prstGeom>
            <a:solidFill>
              <a:srgbClr val="FF0000">
                <a:alpha val="19000"/>
              </a:srgbClr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l Clear"/>
                <a:ea typeface=""/>
                <a:cs typeface=""/>
              </a:endParaRPr>
            </a:p>
          </p:txBody>
        </p:sp>
        <p:sp>
          <p:nvSpPr>
            <p:cNvPr id="690" name="Rectangle 689"/>
            <p:cNvSpPr/>
            <p:nvPr/>
          </p:nvSpPr>
          <p:spPr>
            <a:xfrm rot="16200000">
              <a:off x="6009092" y="3052596"/>
              <a:ext cx="564435" cy="639666"/>
            </a:xfrm>
            <a:prstGeom prst="rect">
              <a:avLst/>
            </a:prstGeom>
            <a:solidFill>
              <a:srgbClr val="FF0000">
                <a:alpha val="19000"/>
              </a:srgbClr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l Clear"/>
                <a:ea typeface=""/>
                <a:cs typeface=""/>
              </a:endParaRPr>
            </a:p>
          </p:txBody>
        </p:sp>
        <p:sp>
          <p:nvSpPr>
            <p:cNvPr id="691" name="Rectangle 690"/>
            <p:cNvSpPr/>
            <p:nvPr/>
          </p:nvSpPr>
          <p:spPr>
            <a:xfrm rot="16200000">
              <a:off x="3876078" y="3040409"/>
              <a:ext cx="564435" cy="639666"/>
            </a:xfrm>
            <a:prstGeom prst="rect">
              <a:avLst/>
            </a:prstGeom>
            <a:solidFill>
              <a:srgbClr val="FF0000">
                <a:alpha val="19000"/>
              </a:srgbClr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l Clear"/>
                <a:ea typeface=""/>
                <a:cs typeface=""/>
              </a:endParaRPr>
            </a:p>
          </p:txBody>
        </p:sp>
        <p:sp>
          <p:nvSpPr>
            <p:cNvPr id="692" name="Rectangle 691"/>
            <p:cNvSpPr/>
            <p:nvPr/>
          </p:nvSpPr>
          <p:spPr>
            <a:xfrm rot="16200000">
              <a:off x="3893024" y="1215870"/>
              <a:ext cx="564435" cy="639666"/>
            </a:xfrm>
            <a:prstGeom prst="rect">
              <a:avLst/>
            </a:prstGeom>
            <a:solidFill>
              <a:srgbClr val="FF0000">
                <a:alpha val="19000"/>
              </a:srgbClr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l Clear"/>
                <a:ea typeface=""/>
                <a:cs typeface="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295932" y="5508746"/>
            <a:ext cx="3362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This code defines a </a:t>
            </a:r>
            <a:r>
              <a:rPr lang="en-US" b="1" dirty="0">
                <a:solidFill>
                  <a:srgbClr val="C00000"/>
                </a:solidFill>
              </a:rPr>
              <a:t>kernel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865236" y="1934942"/>
            <a:ext cx="172268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3C71"/>
                </a:solidFill>
                <a:latin typeface="Intel Clear"/>
                <a:ea typeface=""/>
              </a:rPr>
              <a:t>Submit a kernel to an OpenCL </a:t>
            </a:r>
            <a:r>
              <a:rPr lang="en-US" b="1" dirty="0">
                <a:solidFill>
                  <a:srgbClr val="C00000"/>
                </a:solidFill>
                <a:latin typeface="Intel Clear"/>
                <a:ea typeface=""/>
              </a:rPr>
              <a:t>command queue </a:t>
            </a:r>
            <a:r>
              <a:rPr lang="en-US" dirty="0">
                <a:solidFill>
                  <a:srgbClr val="003C71"/>
                </a:solidFill>
                <a:latin typeface="Intel Clear"/>
                <a:ea typeface=""/>
              </a:rPr>
              <a:t>or a CUDA </a:t>
            </a:r>
            <a:r>
              <a:rPr lang="en-US" b="1" dirty="0">
                <a:solidFill>
                  <a:srgbClr val="C00000"/>
                </a:solidFill>
                <a:latin typeface="Intel Clear"/>
                <a:ea typeface=""/>
              </a:rPr>
              <a:t>stream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3873" y="6601718"/>
            <a:ext cx="38557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Third Party names are the property of their owners</a:t>
            </a:r>
          </a:p>
        </p:txBody>
      </p:sp>
      <p:sp>
        <p:nvSpPr>
          <p:cNvPr id="693" name="TextBox 692"/>
          <p:cNvSpPr txBox="1"/>
          <p:nvPr/>
        </p:nvSpPr>
        <p:spPr>
          <a:xfrm>
            <a:off x="2499360" y="5959289"/>
            <a:ext cx="66336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It’s </a:t>
            </a:r>
            <a:r>
              <a:rPr lang="en-US" dirty="0"/>
              <a:t>called SIMT, but GPUs are really vector-architectures with a </a:t>
            </a:r>
            <a:r>
              <a:rPr lang="en-US"/>
              <a:t>block of </a:t>
            </a:r>
            <a:r>
              <a:rPr lang="en-US" dirty="0"/>
              <a:t>work-items called a </a:t>
            </a:r>
            <a:r>
              <a:rPr lang="en-US" b="1" dirty="0">
                <a:solidFill>
                  <a:srgbClr val="C00000"/>
                </a:solidFill>
              </a:rPr>
              <a:t>warp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executing together</a:t>
            </a:r>
          </a:p>
        </p:txBody>
      </p:sp>
    </p:spTree>
    <p:extLst>
      <p:ext uri="{BB962C8B-B14F-4D97-AF65-F5344CB8AC3E}">
        <p14:creationId xmlns:p14="http://schemas.microsoft.com/office/powerpoint/2010/main" val="88420610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6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4" grpId="0" animBg="1"/>
      <p:bldP spid="675" grpId="0"/>
      <p:bldP spid="676" grpId="0"/>
      <p:bldP spid="680" grpId="0" animBg="1"/>
      <p:bldP spid="3" grpId="0"/>
      <p:bldP spid="6" grpId="0"/>
      <p:bldP spid="69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90000"/>
          </a:xfrm>
        </p:spPr>
        <p:txBody>
          <a:bodyPr>
            <a:normAutofit/>
          </a:bodyPr>
          <a:lstStyle/>
          <a:p>
            <a:r>
              <a:rPr lang="en-US" dirty="0"/>
              <a:t>CUDA Toolkit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8047" y="1085222"/>
            <a:ext cx="7767905" cy="5145323"/>
          </a:xfrm>
        </p:spPr>
        <p:txBody>
          <a:bodyPr>
            <a:noAutofit/>
          </a:bodyPr>
          <a:lstStyle/>
          <a:p>
            <a:pPr eaLnBrk="1" fontAlgn="t" hangingPunct="1"/>
            <a:endParaRPr lang="en-US" dirty="0"/>
          </a:p>
          <a:p>
            <a:pPr marL="0" indent="0" eaLnBrk="1" fontAlgn="t" hangingPunct="1">
              <a:buNone/>
            </a:pPr>
            <a:r>
              <a:rPr lang="en-US" dirty="0"/>
              <a:t>The CUDA toolkit works with code written in OpenMP 4.5 without any special configuration</a:t>
            </a:r>
          </a:p>
          <a:p>
            <a:pPr eaLnBrk="1" fontAlgn="t" hangingPunct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803" y="2969071"/>
            <a:ext cx="2459251" cy="245925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271725" y="2969071"/>
            <a:ext cx="440911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We will demonstrate using an </a:t>
            </a:r>
            <a:r>
              <a:rPr lang="en-GB" sz="2400" dirty="0" err="1"/>
              <a:t>OpenMP</a:t>
            </a:r>
            <a:r>
              <a:rPr lang="en-GB" sz="2400" dirty="0"/>
              <a:t> 4.5 version of </a:t>
            </a:r>
            <a:r>
              <a:rPr lang="en-GB" sz="2400" b="1" dirty="0"/>
              <a:t>flow</a:t>
            </a:r>
            <a:endParaRPr lang="en-GB" sz="2400" dirty="0"/>
          </a:p>
          <a:p>
            <a:endParaRPr lang="en-GB" sz="2400" b="1" dirty="0"/>
          </a:p>
          <a:p>
            <a:endParaRPr lang="en-GB" sz="2400" b="1" dirty="0"/>
          </a:p>
          <a:p>
            <a:r>
              <a:rPr lang="en-GB" sz="2400" dirty="0"/>
              <a:t>Hydrodynamics mini-app solving Euler’s compressible equations</a:t>
            </a:r>
            <a:endParaRPr lang="en-GB" sz="2400" b="1" dirty="0"/>
          </a:p>
          <a:p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960460192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ECCDBF0-366E-48A0-88F4-F6FB8774CCBA}" type="slidenum">
              <a:rPr lang="zh-CN" altLang="en-US"/>
              <a:pPr>
                <a:defRPr/>
              </a:pPr>
              <a:t>2</a:t>
            </a:fld>
            <a:endParaRPr lang="en-US" altLang="zh-CN"/>
          </a:p>
        </p:txBody>
      </p:sp>
      <p:sp>
        <p:nvSpPr>
          <p:cNvPr id="1126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Preliminaries: Part 2</a:t>
            </a:r>
          </a:p>
        </p:txBody>
      </p:sp>
      <p:sp>
        <p:nvSpPr>
          <p:cNvPr id="1126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7350" y="1517650"/>
            <a:ext cx="8543925" cy="4921250"/>
          </a:xfrm>
        </p:spPr>
        <p:txBody>
          <a:bodyPr/>
          <a:lstStyle/>
          <a:p>
            <a:pPr eaLnBrk="1" hangingPunct="1">
              <a:lnSpc>
                <a:spcPct val="83000"/>
              </a:lnSpc>
            </a:pPr>
            <a:r>
              <a:rPr lang="en-US" sz="2800" dirty="0"/>
              <a:t>Our plan for the day .. Active learning!</a:t>
            </a:r>
          </a:p>
          <a:p>
            <a:pPr lvl="1" eaLnBrk="1" hangingPunct="1">
              <a:lnSpc>
                <a:spcPct val="83000"/>
              </a:lnSpc>
            </a:pPr>
            <a:r>
              <a:rPr lang="en-US" sz="2400" dirty="0"/>
              <a:t>We will mix short lectures with short exercises.</a:t>
            </a:r>
          </a:p>
          <a:p>
            <a:pPr lvl="1" eaLnBrk="1" hangingPunct="1">
              <a:lnSpc>
                <a:spcPct val="83000"/>
              </a:lnSpc>
            </a:pPr>
            <a:r>
              <a:rPr lang="en-US" sz="2400" dirty="0"/>
              <a:t>You will use your laptop to connect to a multiprocessor </a:t>
            </a:r>
            <a:br>
              <a:rPr lang="en-US" sz="2400" dirty="0"/>
            </a:br>
            <a:r>
              <a:rPr lang="en-US" sz="2400" dirty="0"/>
              <a:t>server.</a:t>
            </a:r>
          </a:p>
          <a:p>
            <a:pPr eaLnBrk="1" hangingPunct="1">
              <a:lnSpc>
                <a:spcPct val="83000"/>
              </a:lnSpc>
            </a:pPr>
            <a:r>
              <a:rPr lang="en-US" sz="2800" dirty="0"/>
              <a:t>Please follow these simple rules</a:t>
            </a:r>
          </a:p>
          <a:p>
            <a:pPr lvl="1" eaLnBrk="1" hangingPunct="1">
              <a:lnSpc>
                <a:spcPct val="83000"/>
              </a:lnSpc>
            </a:pPr>
            <a:r>
              <a:rPr lang="en-US" sz="2400" dirty="0"/>
              <a:t>Do the exercises that we assign and then change things </a:t>
            </a:r>
            <a:br>
              <a:rPr lang="en-US" sz="2400" dirty="0"/>
            </a:br>
            <a:r>
              <a:rPr lang="en-US" sz="2400" dirty="0"/>
              <a:t>around and experiment.</a:t>
            </a:r>
          </a:p>
          <a:p>
            <a:pPr lvl="2" eaLnBrk="1" hangingPunct="1">
              <a:lnSpc>
                <a:spcPct val="83000"/>
              </a:lnSpc>
            </a:pPr>
            <a:r>
              <a:rPr lang="en-US" sz="2000" dirty="0"/>
              <a:t>Embrace active learning!</a:t>
            </a:r>
          </a:p>
          <a:p>
            <a:pPr lvl="1" eaLnBrk="1" hangingPunct="1">
              <a:lnSpc>
                <a:spcPct val="83000"/>
              </a:lnSpc>
            </a:pPr>
            <a:r>
              <a:rPr lang="en-US" sz="3200" u="sng" dirty="0"/>
              <a:t>Don’t cheat</a:t>
            </a:r>
            <a:r>
              <a:rPr lang="en-US" sz="2400" dirty="0"/>
              <a:t>:  Do Not look at the solutions before you </a:t>
            </a:r>
            <a:br>
              <a:rPr lang="en-US" sz="2400" dirty="0"/>
            </a:br>
            <a:r>
              <a:rPr lang="en-US" sz="2400" dirty="0"/>
              <a:t>complete an exercise … even if you get really frustrated.</a:t>
            </a:r>
          </a:p>
        </p:txBody>
      </p:sp>
    </p:spTree>
    <p:extLst>
      <p:ext uri="{BB962C8B-B14F-4D97-AF65-F5344CB8AC3E}">
        <p14:creationId xmlns:p14="http://schemas.microsoft.com/office/powerpoint/2010/main" val="1870264099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871" y="1305397"/>
            <a:ext cx="7701003" cy="522654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90000"/>
          </a:xfrm>
        </p:spPr>
        <p:txBody>
          <a:bodyPr>
            <a:normAutofit/>
          </a:bodyPr>
          <a:lstStyle/>
          <a:p>
            <a:r>
              <a:rPr lang="en-US" dirty="0"/>
              <a:t>CUDA Toolkit: </a:t>
            </a:r>
            <a:r>
              <a:rPr lang="en-US" dirty="0" err="1"/>
              <a:t>NVProf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0871" y="884771"/>
            <a:ext cx="8004391" cy="5647169"/>
          </a:xfrm>
        </p:spPr>
        <p:txBody>
          <a:bodyPr>
            <a:noAutofit/>
          </a:bodyPr>
          <a:lstStyle/>
          <a:p>
            <a:pPr marL="0" indent="0" eaLnBrk="1" fontAlgn="t" hangingPunct="1">
              <a:buNone/>
            </a:pPr>
            <a:r>
              <a:rPr lang="en-US" dirty="0"/>
              <a:t>Simple profiling:  </a:t>
            </a:r>
            <a:r>
              <a:rPr lang="en-US" dirty="0" err="1"/>
              <a:t>nvprof</a:t>
            </a:r>
            <a:r>
              <a:rPr lang="en-US" dirty="0"/>
              <a:t> ./</a:t>
            </a:r>
            <a:r>
              <a:rPr lang="en-US" i="1" dirty="0"/>
              <a:t>exe</a:t>
            </a:r>
            <a:r>
              <a:rPr lang="en-US" dirty="0"/>
              <a:t> &lt;</a:t>
            </a:r>
            <a:r>
              <a:rPr lang="en-US" i="1" dirty="0" err="1"/>
              <a:t>params</a:t>
            </a:r>
            <a:r>
              <a:rPr lang="en-US" dirty="0"/>
              <a:t>&gt;</a:t>
            </a:r>
          </a:p>
          <a:p>
            <a:pPr eaLnBrk="1" fontAlgn="t" hangingPunct="1"/>
            <a:endParaRPr lang="en-US" dirty="0"/>
          </a:p>
          <a:p>
            <a:pPr eaLnBrk="1" fontAlgn="t" hangingPunct="1"/>
            <a:endParaRPr lang="en-US" dirty="0"/>
          </a:p>
        </p:txBody>
      </p:sp>
      <p:sp>
        <p:nvSpPr>
          <p:cNvPr id="6" name="Rectangle 5"/>
          <p:cNvSpPr/>
          <p:nvPr/>
        </p:nvSpPr>
        <p:spPr bwMode="auto">
          <a:xfrm>
            <a:off x="5630122" y="5168894"/>
            <a:ext cx="1723334" cy="215903"/>
          </a:xfrm>
          <a:prstGeom prst="rect">
            <a:avLst/>
          </a:prstGeom>
          <a:noFill/>
          <a:ln>
            <a:solidFill>
              <a:srgbClr val="7030A0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96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667998" y="4365696"/>
            <a:ext cx="18242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7030A0"/>
                </a:solidFill>
              </a:rPr>
              <a:t>Time to copy data onto GPU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5630123" y="5575293"/>
            <a:ext cx="2731751" cy="1007445"/>
          </a:xfrm>
          <a:prstGeom prst="rect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96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757217" y="6511328"/>
            <a:ext cx="4526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rgbClr val="FF0000"/>
                </a:solidFill>
              </a:rPr>
              <a:t>Timings for computational kernels</a:t>
            </a:r>
            <a:endParaRPr lang="en-GB" b="1" i="1" dirty="0">
              <a:solidFill>
                <a:srgbClr val="FF0000"/>
              </a:solidFill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5630122" y="5384798"/>
            <a:ext cx="1727826" cy="203200"/>
          </a:xfrm>
          <a:prstGeom prst="rect">
            <a:avLst/>
          </a:prstGeom>
          <a:noFill/>
          <a:ln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96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525288" y="4651963"/>
            <a:ext cx="17582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rgbClr val="00B050"/>
                </a:solidFill>
              </a:rPr>
              <a:t>Time to copy data back from GPU</a:t>
            </a:r>
            <a:endParaRPr lang="en-GB" b="1" i="1" dirty="0">
              <a:solidFill>
                <a:srgbClr val="00B050"/>
              </a:solidFill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660872" y="4978400"/>
            <a:ext cx="4884214" cy="1604339"/>
          </a:xfrm>
          <a:prstGeom prst="rect">
            <a:avLst/>
          </a:prstGeom>
          <a:noFill/>
          <a:ln>
            <a:solidFill>
              <a:schemeClr val="bg2">
                <a:lumMod val="60000"/>
                <a:lumOff val="4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96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516785" y="6531940"/>
            <a:ext cx="3120177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>
                <a:solidFill>
                  <a:schemeClr val="bg2">
                    <a:lumMod val="60000"/>
                    <a:lumOff val="40000"/>
                  </a:schemeClr>
                </a:solidFill>
              </a:rPr>
              <a:t>Profiling data</a:t>
            </a:r>
            <a:endParaRPr lang="en-GB" sz="2000" b="1" i="1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917308" y="1285264"/>
            <a:ext cx="2651391" cy="261433"/>
          </a:xfrm>
          <a:prstGeom prst="rect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9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735609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/>
      <p:bldP spid="7" grpId="1"/>
      <p:bldP spid="8" grpId="0" animBg="1"/>
      <p:bldP spid="8" grpId="1" animBg="1"/>
      <p:bldP spid="9" grpId="0"/>
      <p:bldP spid="9" grpId="1"/>
      <p:bldP spid="10" grpId="0" animBg="1"/>
      <p:bldP spid="11" grpId="0"/>
      <p:bldP spid="12" grpId="0" animBg="1"/>
      <p:bldP spid="1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053" y="1374382"/>
            <a:ext cx="8295662" cy="495133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90000"/>
          </a:xfrm>
        </p:spPr>
        <p:txBody>
          <a:bodyPr>
            <a:normAutofit/>
          </a:bodyPr>
          <a:lstStyle/>
          <a:p>
            <a:r>
              <a:rPr lang="en-US" dirty="0"/>
              <a:t>CUDA Toolkit: </a:t>
            </a:r>
            <a:r>
              <a:rPr lang="en-US" dirty="0" err="1"/>
              <a:t>NVProf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2324" y="864638"/>
            <a:ext cx="8004391" cy="5647169"/>
          </a:xfrm>
        </p:spPr>
        <p:txBody>
          <a:bodyPr>
            <a:noAutofit/>
          </a:bodyPr>
          <a:lstStyle/>
          <a:p>
            <a:pPr marL="0" indent="0" eaLnBrk="1" fontAlgn="t" hangingPunct="1">
              <a:buNone/>
            </a:pPr>
            <a:r>
              <a:rPr lang="en-US" dirty="0"/>
              <a:t>Trace profiling:  </a:t>
            </a:r>
            <a:r>
              <a:rPr lang="en-US" dirty="0" err="1"/>
              <a:t>nvprof</a:t>
            </a:r>
            <a:r>
              <a:rPr lang="en-US" dirty="0"/>
              <a:t> </a:t>
            </a:r>
            <a:r>
              <a:rPr lang="en-GB" dirty="0"/>
              <a:t>--</a:t>
            </a:r>
            <a:r>
              <a:rPr lang="en-US" dirty="0"/>
              <a:t>print-</a:t>
            </a:r>
            <a:r>
              <a:rPr lang="en-US" dirty="0" err="1"/>
              <a:t>gpu</a:t>
            </a:r>
            <a:r>
              <a:rPr lang="en-US" dirty="0"/>
              <a:t>-trace ./</a:t>
            </a:r>
            <a:r>
              <a:rPr lang="en-US" i="1" dirty="0"/>
              <a:t>exe</a:t>
            </a:r>
            <a:r>
              <a:rPr lang="en-US" dirty="0"/>
              <a:t> &lt;</a:t>
            </a:r>
            <a:r>
              <a:rPr lang="en-US" i="1" dirty="0" err="1"/>
              <a:t>params</a:t>
            </a:r>
            <a:r>
              <a:rPr lang="en-US" dirty="0"/>
              <a:t>&gt;</a:t>
            </a:r>
          </a:p>
          <a:p>
            <a:pPr marL="0" indent="0" eaLnBrk="1" fontAlgn="t" hangingPunct="1">
              <a:buNone/>
            </a:pPr>
            <a:endParaRPr lang="en-US" dirty="0"/>
          </a:p>
          <a:p>
            <a:pPr eaLnBrk="1" fontAlgn="t" hangingPunct="1"/>
            <a:endParaRPr lang="en-US" dirty="0"/>
          </a:p>
          <a:p>
            <a:pPr eaLnBrk="1" fontAlgn="t" hangingPunct="1"/>
            <a:endParaRPr lang="en-US" dirty="0"/>
          </a:p>
        </p:txBody>
      </p:sp>
      <p:sp>
        <p:nvSpPr>
          <p:cNvPr id="12" name="Rectangle 11"/>
          <p:cNvSpPr/>
          <p:nvPr/>
        </p:nvSpPr>
        <p:spPr bwMode="auto">
          <a:xfrm>
            <a:off x="561053" y="3530600"/>
            <a:ext cx="2055147" cy="2860789"/>
          </a:xfrm>
          <a:prstGeom prst="rect">
            <a:avLst/>
          </a:prstGeom>
          <a:noFill/>
          <a:ln>
            <a:solidFill>
              <a:schemeClr val="bg2">
                <a:lumMod val="60000"/>
                <a:lumOff val="4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96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52324" y="6325719"/>
            <a:ext cx="4777688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sz="3200" b="1" dirty="0">
                <a:solidFill>
                  <a:schemeClr val="bg2">
                    <a:lumMod val="60000"/>
                    <a:lumOff val="40000"/>
                  </a:schemeClr>
                </a:solidFill>
              </a:rPr>
              <a:t>Entries ordered by time </a:t>
            </a:r>
            <a:endParaRPr lang="en-GB" sz="3200" b="1" i="1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852324" y="1374382"/>
            <a:ext cx="5091276" cy="246188"/>
          </a:xfrm>
          <a:prstGeom prst="rect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96" charset="0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2716468" y="3530600"/>
            <a:ext cx="3798631" cy="2860790"/>
          </a:xfrm>
          <a:prstGeom prst="rect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96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075957" y="2264600"/>
            <a:ext cx="4050344" cy="12003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rgbClr val="FF0000"/>
                </a:solidFill>
              </a:rPr>
              <a:t>Shows block sizes, grid dimensions and register counts for kernels</a:t>
            </a:r>
            <a:endParaRPr lang="en-GB" sz="2400" b="1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812538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  <p:bldP spid="15" grpId="0" animBg="1"/>
      <p:bldP spid="1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90000"/>
          </a:xfrm>
        </p:spPr>
        <p:txBody>
          <a:bodyPr>
            <a:normAutofit/>
          </a:bodyPr>
          <a:lstStyle/>
          <a:p>
            <a:r>
              <a:rPr lang="en-US" dirty="0"/>
              <a:t>Other CUDA Toolkit tools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9994" y="864638"/>
            <a:ext cx="7767905" cy="5647169"/>
          </a:xfrm>
        </p:spPr>
        <p:txBody>
          <a:bodyPr>
            <a:noAutofit/>
          </a:bodyPr>
          <a:lstStyle/>
          <a:p>
            <a:pPr eaLnBrk="1" fontAlgn="t" hangingPunct="1"/>
            <a:endParaRPr lang="en-US" dirty="0"/>
          </a:p>
          <a:p>
            <a:pPr eaLnBrk="1" fontAlgn="t" hangingPunct="1"/>
            <a:r>
              <a:rPr lang="en-US" b="1" dirty="0" err="1"/>
              <a:t>nvidia-smi</a:t>
            </a:r>
            <a:r>
              <a:rPr lang="en-US" dirty="0"/>
              <a:t> </a:t>
            </a:r>
            <a:r>
              <a:rPr lang="mr-IN" dirty="0"/>
              <a:t>–</a:t>
            </a:r>
            <a:r>
              <a:rPr lang="en-US" dirty="0"/>
              <a:t> displays some information about NVIDIA devices on a node</a:t>
            </a:r>
          </a:p>
          <a:p>
            <a:pPr eaLnBrk="1" fontAlgn="t" hangingPunct="1"/>
            <a:endParaRPr lang="en-US" dirty="0"/>
          </a:p>
          <a:p>
            <a:pPr eaLnBrk="1" fontAlgn="t" hangingPunct="1"/>
            <a:r>
              <a:rPr lang="en-US" b="1" dirty="0" err="1"/>
              <a:t>cudagdb</a:t>
            </a:r>
            <a:r>
              <a:rPr lang="en-US" b="1" dirty="0"/>
              <a:t> </a:t>
            </a:r>
            <a:r>
              <a:rPr lang="mr-IN" dirty="0"/>
              <a:t>–</a:t>
            </a:r>
            <a:r>
              <a:rPr lang="en-US" dirty="0"/>
              <a:t> command line debugger in the style of GDB that allows kernel debugging</a:t>
            </a:r>
          </a:p>
          <a:p>
            <a:pPr eaLnBrk="1" fontAlgn="t" hangingPunct="1"/>
            <a:endParaRPr lang="en-US" dirty="0"/>
          </a:p>
          <a:p>
            <a:pPr eaLnBrk="1" fontAlgn="t" hangingPunct="1"/>
            <a:r>
              <a:rPr lang="en-US" b="1" dirty="0" err="1"/>
              <a:t>cuda-memcheck</a:t>
            </a:r>
            <a:r>
              <a:rPr lang="en-US" b="1" dirty="0"/>
              <a:t> </a:t>
            </a:r>
            <a:r>
              <a:rPr lang="mr-IN" dirty="0"/>
              <a:t>–</a:t>
            </a:r>
            <a:r>
              <a:rPr lang="en-US" dirty="0"/>
              <a:t> tool to catch memory access errors in a CUDA application</a:t>
            </a:r>
          </a:p>
          <a:p>
            <a:pPr eaLnBrk="1" fontAlgn="t" hangingPunct="1"/>
            <a:endParaRPr lang="en-US" dirty="0"/>
          </a:p>
          <a:p>
            <a:pPr eaLnBrk="1" fontAlgn="t" hangingPunct="1"/>
            <a:r>
              <a:rPr lang="en-US" b="1" dirty="0" err="1"/>
              <a:t>nvvp</a:t>
            </a:r>
            <a:r>
              <a:rPr lang="en-US" b="1" dirty="0"/>
              <a:t> </a:t>
            </a:r>
            <a:r>
              <a:rPr lang="mr-IN" dirty="0"/>
              <a:t>–</a:t>
            </a:r>
            <a:r>
              <a:rPr lang="en-US" dirty="0"/>
              <a:t> visual </a:t>
            </a:r>
            <a:r>
              <a:rPr lang="en-US" dirty="0" err="1"/>
              <a:t>optimisation</a:t>
            </a:r>
            <a:r>
              <a:rPr lang="en-US" dirty="0"/>
              <a:t> application that can use profiling data from </a:t>
            </a:r>
            <a:r>
              <a:rPr lang="en-US" dirty="0" err="1"/>
              <a:t>nvprof</a:t>
            </a:r>
            <a:endParaRPr lang="en-US" dirty="0"/>
          </a:p>
          <a:p>
            <a:pPr eaLnBrk="1" fontAlgn="t" hangingPunct="1"/>
            <a:endParaRPr lang="en-US" dirty="0"/>
          </a:p>
          <a:p>
            <a:pPr eaLnBrk="1" fontAlgn="t" hangingPunct="1"/>
            <a:endParaRPr lang="en-US" dirty="0"/>
          </a:p>
          <a:p>
            <a:pPr eaLnBrk="1" fontAlgn="t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5983712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the </a:t>
            </a:r>
            <a:r>
              <a:rPr lang="en-US" dirty="0" err="1"/>
              <a:t>vadd</a:t>
            </a:r>
            <a:r>
              <a:rPr lang="en-US" dirty="0"/>
              <a:t> program from the previous exercise and explore how it executes on a GPU using </a:t>
            </a:r>
            <a:r>
              <a:rPr lang="en-US" dirty="0" err="1"/>
              <a:t>nvprof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nvprof</a:t>
            </a:r>
            <a:r>
              <a:rPr lang="en-US" dirty="0"/>
              <a:t> ./</a:t>
            </a:r>
            <a:r>
              <a:rPr lang="en-US" dirty="0" err="1"/>
              <a:t>vadd</a:t>
            </a:r>
            <a:endParaRPr lang="en-US" dirty="0"/>
          </a:p>
          <a:p>
            <a:pPr lvl="1"/>
            <a:r>
              <a:rPr lang="en-US" dirty="0" err="1"/>
              <a:t>nvprof</a:t>
            </a:r>
            <a:r>
              <a:rPr lang="en-US" dirty="0"/>
              <a:t> --print-</a:t>
            </a:r>
            <a:r>
              <a:rPr lang="en-US" dirty="0" err="1"/>
              <a:t>gpu</a:t>
            </a:r>
            <a:r>
              <a:rPr lang="en-US" dirty="0"/>
              <a:t>-trace ./</a:t>
            </a:r>
            <a:r>
              <a:rPr lang="en-US" dirty="0" err="1"/>
              <a:t>vadd</a:t>
            </a:r>
            <a:endParaRPr lang="en-US" dirty="0"/>
          </a:p>
          <a:p>
            <a:r>
              <a:rPr lang="en-US" dirty="0"/>
              <a:t>Change the problem size and get a feel for how the grid and block-size change.</a:t>
            </a:r>
          </a:p>
          <a:p>
            <a:r>
              <a:rPr lang="en-US" dirty="0"/>
              <a:t>You will need to edit the job submission files to submit the job to the queue with </a:t>
            </a:r>
            <a:r>
              <a:rPr lang="en-US" dirty="0" err="1"/>
              <a:t>nvprof</a:t>
            </a:r>
            <a:r>
              <a:rPr lang="en-US" dirty="0"/>
              <a:t>.   For example:	</a:t>
            </a:r>
          </a:p>
          <a:p>
            <a:pPr lvl="1"/>
            <a:r>
              <a:rPr lang="en-US" dirty="0"/>
              <a:t>Replace the line</a:t>
            </a:r>
          </a:p>
          <a:p>
            <a:pPr lvl="2"/>
            <a:r>
              <a:rPr lang="en-US" dirty="0"/>
              <a:t>./</a:t>
            </a:r>
            <a:r>
              <a:rPr lang="en-US" dirty="0" err="1"/>
              <a:t>vadd</a:t>
            </a:r>
            <a:endParaRPr lang="en-US" dirty="0"/>
          </a:p>
          <a:p>
            <a:pPr lvl="1"/>
            <a:r>
              <a:rPr lang="en-US" dirty="0"/>
              <a:t>with the line (for example)</a:t>
            </a:r>
          </a:p>
          <a:p>
            <a:pPr lvl="2"/>
            <a:r>
              <a:rPr lang="en-US" dirty="0" err="1"/>
              <a:t>nvprof</a:t>
            </a:r>
            <a:r>
              <a:rPr lang="en-US" dirty="0"/>
              <a:t> --print-</a:t>
            </a:r>
            <a:r>
              <a:rPr lang="en-US" dirty="0" err="1"/>
              <a:t>gpu</a:t>
            </a:r>
            <a:r>
              <a:rPr lang="en-US" dirty="0"/>
              <a:t>-trace ./</a:t>
            </a:r>
            <a:r>
              <a:rPr lang="en-US" dirty="0" err="1"/>
              <a:t>vadd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C933AAA-F64E-4748-8A99-DCC60F15C72A}" type="slidenum">
              <a:rPr lang="en-US" smtClean="0">
                <a:solidFill>
                  <a:srgbClr val="000000"/>
                </a:solidFill>
                <a:latin typeface="Tahoma" pitchFamily="34" charset="0"/>
                <a:cs typeface="Arial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23</a:t>
            </a:fld>
            <a:endParaRPr lang="en-US" dirty="0">
              <a:solidFill>
                <a:srgbClr val="000000"/>
              </a:solidFill>
              <a:latin typeface="Tahoma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641234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90000"/>
          </a:xfrm>
        </p:spPr>
        <p:txBody>
          <a:bodyPr>
            <a:normAutofit/>
          </a:bodyPr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9994" y="864638"/>
            <a:ext cx="8004391" cy="5647169"/>
          </a:xfrm>
        </p:spPr>
        <p:txBody>
          <a:bodyPr>
            <a:noAutofit/>
          </a:bodyPr>
          <a:lstStyle/>
          <a:p>
            <a:pPr eaLnBrk="1" fontAlgn="t" hangingPunct="1"/>
            <a:r>
              <a:rPr lang="en-US" dirty="0" err="1"/>
              <a:t>OpenMP</a:t>
            </a:r>
            <a:r>
              <a:rPr lang="en-US" dirty="0"/>
              <a:t> overview</a:t>
            </a:r>
          </a:p>
          <a:p>
            <a:pPr eaLnBrk="1" fontAlgn="t" hangingPunct="1"/>
            <a:r>
              <a:rPr lang="en-US" dirty="0"/>
              <a:t>The device model in </a:t>
            </a:r>
            <a:r>
              <a:rPr lang="en-US" dirty="0" err="1"/>
              <a:t>OpenMP</a:t>
            </a:r>
            <a:endParaRPr lang="en-US" dirty="0"/>
          </a:p>
          <a:p>
            <a:pPr eaLnBrk="1" fontAlgn="t" hangingPunct="1"/>
            <a:r>
              <a:rPr lang="en-US" dirty="0"/>
              <a:t>Understanding execution on the GPU with </a:t>
            </a:r>
            <a:r>
              <a:rPr lang="en-US" dirty="0" err="1"/>
              <a:t>nvprof</a:t>
            </a:r>
            <a:endParaRPr lang="en-US" dirty="0"/>
          </a:p>
          <a:p>
            <a:pPr eaLnBrk="1" fontAlgn="t" hangingPunct="1"/>
            <a:r>
              <a:rPr lang="en-US" dirty="0"/>
              <a:t>Working with the target directive</a:t>
            </a:r>
          </a:p>
          <a:p>
            <a:pPr eaLnBrk="1" fontAlgn="t" hangingPunct="1"/>
            <a:r>
              <a:rPr lang="en-US" dirty="0"/>
              <a:t>Controlling memory movement</a:t>
            </a:r>
          </a:p>
          <a:p>
            <a:pPr eaLnBrk="1" fontAlgn="t" hangingPunct="1"/>
            <a:r>
              <a:rPr lang="en-US" dirty="0"/>
              <a:t>Optimizing GPU code</a:t>
            </a:r>
          </a:p>
          <a:p>
            <a:pPr eaLnBrk="1" fontAlgn="t" hangingPunct="1"/>
            <a:r>
              <a:rPr lang="en-US" dirty="0"/>
              <a:t>CPU/GPU portability</a:t>
            </a:r>
          </a:p>
        </p:txBody>
      </p:sp>
      <p:sp>
        <p:nvSpPr>
          <p:cNvPr id="4" name="Right Arrow 3"/>
          <p:cNvSpPr/>
          <p:nvPr/>
        </p:nvSpPr>
        <p:spPr>
          <a:xfrm>
            <a:off x="234258" y="2180649"/>
            <a:ext cx="445884" cy="283709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957159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Rectangle 2"/>
          <p:cNvSpPr>
            <a:spLocks noGrp="1" noChangeArrowheads="1"/>
          </p:cNvSpPr>
          <p:nvPr>
            <p:ph type="title"/>
          </p:nvPr>
        </p:nvSpPr>
        <p:spPr>
          <a:xfrm>
            <a:off x="187331" y="0"/>
            <a:ext cx="8956675" cy="48683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zh-CN" sz="3200" dirty="0" err="1">
                <a:ea typeface="SimSun" pitchFamily="2" charset="-122"/>
              </a:rPr>
              <a:t>OpenMP</a:t>
            </a:r>
            <a:r>
              <a:rPr lang="en-US" altLang="zh-CN" sz="3200" dirty="0">
                <a:ea typeface="SimSun" pitchFamily="2" charset="-122"/>
              </a:rPr>
              <a:t> device model: </a:t>
            </a:r>
            <a:r>
              <a:rPr lang="en-US" altLang="zh-CN" sz="2400" dirty="0">
                <a:ea typeface="SimSun" pitchFamily="2" charset="-122"/>
              </a:rPr>
              <a:t>Examples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21608" y="1183780"/>
            <a:ext cx="3462230" cy="1015663"/>
          </a:xfrm>
          <a:prstGeom prst="rect">
            <a:avLst/>
          </a:prstGeom>
          <a:solidFill>
            <a:srgbClr val="F5EBFE"/>
          </a:solidFill>
          <a:ln w="444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srgbClr val="000000"/>
                </a:solidFill>
              </a:rPr>
              <a:t>A couple key </a:t>
            </a:r>
            <a:r>
              <a:rPr lang="en-US" sz="2000">
                <a:solidFill>
                  <a:srgbClr val="000000"/>
                </a:solidFill>
              </a:rPr>
              <a:t>devices we considered </a:t>
            </a:r>
            <a:r>
              <a:rPr lang="en-US" sz="2000" dirty="0">
                <a:solidFill>
                  <a:srgbClr val="000000"/>
                </a:solidFill>
              </a:rPr>
              <a:t>when designing the device model in </a:t>
            </a:r>
            <a:r>
              <a:rPr lang="en-US" sz="2000" dirty="0" err="1">
                <a:solidFill>
                  <a:srgbClr val="000000"/>
                </a:solidFill>
              </a:rPr>
              <a:t>OpenMP</a:t>
            </a:r>
            <a:endParaRPr lang="en-US" sz="200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pic>
        <p:nvPicPr>
          <p:cNvPr id="3" name="Picture 2" descr="Screen Shot 2015-07-31 at 6.17.18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343" y="2687070"/>
            <a:ext cx="3681531" cy="2382167"/>
          </a:xfrm>
          <a:prstGeom prst="rect">
            <a:avLst/>
          </a:prstGeom>
          <a:ln w="34925">
            <a:solidFill>
              <a:schemeClr val="tx1"/>
            </a:solidFill>
          </a:ln>
        </p:spPr>
      </p:pic>
      <p:pic>
        <p:nvPicPr>
          <p:cNvPr id="4" name="Picture 3" descr="Screen Shot 2015-07-31 at 6.40.12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6084" y="623120"/>
            <a:ext cx="3429866" cy="227663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390701" y="2896391"/>
            <a:ext cx="39944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000000"/>
                </a:solidFill>
                <a:latin typeface="+mn-lt"/>
                <a:ea typeface="+mn-ea"/>
              </a:rPr>
              <a:t>Target Device: Intel® Xeon Phi™ processor</a:t>
            </a:r>
          </a:p>
        </p:txBody>
      </p:sp>
      <p:sp>
        <p:nvSpPr>
          <p:cNvPr id="250" name="TextBox 249"/>
          <p:cNvSpPr txBox="1"/>
          <p:nvPr/>
        </p:nvSpPr>
        <p:spPr>
          <a:xfrm>
            <a:off x="281254" y="5176845"/>
            <a:ext cx="3994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000000"/>
                </a:solidFill>
                <a:latin typeface="+mn-lt"/>
                <a:ea typeface="+mn-ea"/>
              </a:rPr>
              <a:t>Host</a:t>
            </a:r>
          </a:p>
        </p:txBody>
      </p:sp>
      <p:pic>
        <p:nvPicPr>
          <p:cNvPr id="251" name="Picture 250" descr="fermi-block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7739" y="4090221"/>
            <a:ext cx="2819400" cy="2391943"/>
          </a:xfrm>
          <a:prstGeom prst="rect">
            <a:avLst/>
          </a:prstGeom>
        </p:spPr>
      </p:pic>
      <p:sp>
        <p:nvSpPr>
          <p:cNvPr id="252" name="TextBox 251"/>
          <p:cNvSpPr txBox="1"/>
          <p:nvPr/>
        </p:nvSpPr>
        <p:spPr>
          <a:xfrm>
            <a:off x="4607050" y="6488668"/>
            <a:ext cx="3994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000000"/>
                </a:solidFill>
                <a:latin typeface="+mn-lt"/>
                <a:ea typeface="+mn-ea"/>
              </a:rPr>
              <a:t>Target Device: GPU</a:t>
            </a:r>
          </a:p>
        </p:txBody>
      </p:sp>
      <p:cxnSp>
        <p:nvCxnSpPr>
          <p:cNvPr id="8" name="Straight Connector 7"/>
          <p:cNvCxnSpPr/>
          <p:nvPr/>
        </p:nvCxnSpPr>
        <p:spPr bwMode="auto">
          <a:xfrm>
            <a:off x="4012868" y="3863213"/>
            <a:ext cx="378700" cy="3183"/>
          </a:xfrm>
          <a:prstGeom prst="line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53" name="Straight Connector 252"/>
          <p:cNvCxnSpPr/>
          <p:nvPr/>
        </p:nvCxnSpPr>
        <p:spPr bwMode="auto">
          <a:xfrm flipV="1">
            <a:off x="4394792" y="1784941"/>
            <a:ext cx="279732" cy="1475"/>
          </a:xfrm>
          <a:prstGeom prst="line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54" name="Straight Connector 253"/>
          <p:cNvCxnSpPr/>
          <p:nvPr/>
        </p:nvCxnSpPr>
        <p:spPr bwMode="auto">
          <a:xfrm flipV="1">
            <a:off x="4391572" y="5298443"/>
            <a:ext cx="761791" cy="5876"/>
          </a:xfrm>
          <a:prstGeom prst="line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55" name="Straight Connector 254"/>
          <p:cNvCxnSpPr/>
          <p:nvPr/>
        </p:nvCxnSpPr>
        <p:spPr bwMode="auto">
          <a:xfrm flipH="1">
            <a:off x="4406876" y="1795311"/>
            <a:ext cx="5101" cy="3519212"/>
          </a:xfrm>
          <a:prstGeom prst="line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21690730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Title 136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0106"/>
          </a:xfrm>
        </p:spPr>
        <p:txBody>
          <a:bodyPr/>
          <a:lstStyle/>
          <a:p>
            <a:r>
              <a:rPr lang="en-GB" dirty="0"/>
              <a:t>A Generic Host/Device Platform Model</a:t>
            </a:r>
          </a:p>
        </p:txBody>
      </p:sp>
      <p:sp>
        <p:nvSpPr>
          <p:cNvPr id="138" name="Content Placeholder 137"/>
          <p:cNvSpPr>
            <a:spLocks noGrp="1"/>
          </p:cNvSpPr>
          <p:nvPr>
            <p:ph idx="1"/>
          </p:nvPr>
        </p:nvSpPr>
        <p:spPr>
          <a:xfrm>
            <a:off x="351539" y="4483449"/>
            <a:ext cx="9144000" cy="2348880"/>
          </a:xfrm>
        </p:spPr>
        <p:txBody>
          <a:bodyPr>
            <a:normAutofit/>
          </a:bodyPr>
          <a:lstStyle/>
          <a:p>
            <a:r>
              <a:rPr lang="en-GB" dirty="0"/>
              <a:t>One </a:t>
            </a:r>
            <a:r>
              <a:rPr lang="en-GB" b="1" i="1" dirty="0">
                <a:solidFill>
                  <a:srgbClr val="C00000"/>
                </a:solidFill>
              </a:rPr>
              <a:t>Host</a:t>
            </a:r>
            <a:r>
              <a:rPr lang="en-GB" dirty="0">
                <a:solidFill>
                  <a:srgbClr val="C00000"/>
                </a:solidFill>
              </a:rPr>
              <a:t> </a:t>
            </a:r>
            <a:r>
              <a:rPr lang="en-GB" dirty="0"/>
              <a:t>and one or more </a:t>
            </a:r>
            <a:r>
              <a:rPr lang="en-GB" b="1" i="1" dirty="0">
                <a:solidFill>
                  <a:srgbClr val="C00000"/>
                </a:solidFill>
              </a:rPr>
              <a:t>Devices</a:t>
            </a:r>
          </a:p>
          <a:p>
            <a:pPr marL="628650" lvl="1" indent="-266700"/>
            <a:r>
              <a:rPr lang="en-GB" dirty="0"/>
              <a:t>Each Device is composed of one or more </a:t>
            </a:r>
            <a:r>
              <a:rPr lang="en-GB" b="1" i="1" dirty="0">
                <a:solidFill>
                  <a:srgbClr val="C00000"/>
                </a:solidFill>
              </a:rPr>
              <a:t>Compute Units</a:t>
            </a:r>
          </a:p>
          <a:p>
            <a:pPr marL="733426" lvl="1" indent="-268288"/>
            <a:r>
              <a:rPr lang="en-GB" sz="2200" dirty="0"/>
              <a:t>Each Compute Unit is divided into one or more </a:t>
            </a:r>
            <a:r>
              <a:rPr lang="en-GB" sz="2200" b="1" i="1" dirty="0">
                <a:solidFill>
                  <a:srgbClr val="C00000"/>
                </a:solidFill>
              </a:rPr>
              <a:t>Processing Elements</a:t>
            </a:r>
          </a:p>
          <a:p>
            <a:r>
              <a:rPr lang="en-GB" dirty="0"/>
              <a:t>Memory divided into </a:t>
            </a:r>
            <a:r>
              <a:rPr lang="en-GB" b="1" i="1" dirty="0">
                <a:solidFill>
                  <a:srgbClr val="C00000"/>
                </a:solidFill>
              </a:rPr>
              <a:t>host memory </a:t>
            </a:r>
            <a:r>
              <a:rPr lang="en-GB" dirty="0"/>
              <a:t>and </a:t>
            </a:r>
            <a:r>
              <a:rPr lang="en-GB" b="1" i="1" dirty="0">
                <a:solidFill>
                  <a:srgbClr val="C00000"/>
                </a:solidFill>
              </a:rPr>
              <a:t>device memory</a:t>
            </a:r>
          </a:p>
        </p:txBody>
      </p:sp>
      <p:grpSp>
        <p:nvGrpSpPr>
          <p:cNvPr id="5" name="Group 292"/>
          <p:cNvGrpSpPr>
            <a:grpSpLocks/>
          </p:cNvGrpSpPr>
          <p:nvPr/>
        </p:nvGrpSpPr>
        <p:grpSpPr bwMode="auto">
          <a:xfrm>
            <a:off x="1403648" y="1254090"/>
            <a:ext cx="5790449" cy="3059014"/>
            <a:chOff x="1974" y="1823"/>
            <a:chExt cx="3300" cy="1706"/>
          </a:xfrm>
        </p:grpSpPr>
        <p:sp>
          <p:nvSpPr>
            <p:cNvPr id="6" name="Text Box 51"/>
            <p:cNvSpPr txBox="1">
              <a:spLocks noChangeArrowheads="1"/>
            </p:cNvSpPr>
            <p:nvPr/>
          </p:nvSpPr>
          <p:spPr bwMode="auto">
            <a:xfrm>
              <a:off x="1974" y="2375"/>
              <a:ext cx="897" cy="39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 fontAlgn="auto">
                <a:spcBef>
                  <a:spcPct val="50000"/>
                </a:spcBef>
                <a:spcAft>
                  <a:spcPts val="0"/>
                </a:spcAft>
                <a:defRPr/>
              </a:pPr>
              <a:r>
                <a:rPr lang="en-US" sz="2000" b="1" kern="0" dirty="0">
                  <a:solidFill>
                    <a:prstClr val="black"/>
                  </a:solidFill>
                  <a:latin typeface="Trebuchet MS"/>
                </a:rPr>
                <a:t>Processing Element</a:t>
              </a:r>
            </a:p>
          </p:txBody>
        </p:sp>
        <p:sp>
          <p:nvSpPr>
            <p:cNvPr id="7" name="Text Box 53"/>
            <p:cNvSpPr txBox="1">
              <a:spLocks noChangeArrowheads="1"/>
            </p:cNvSpPr>
            <p:nvPr/>
          </p:nvSpPr>
          <p:spPr bwMode="auto">
            <a:xfrm>
              <a:off x="3653" y="3271"/>
              <a:ext cx="1280" cy="22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 fontAlgn="auto">
                <a:spcBef>
                  <a:spcPct val="50000"/>
                </a:spcBef>
                <a:spcAft>
                  <a:spcPts val="0"/>
                </a:spcAft>
                <a:defRPr/>
              </a:pPr>
              <a:r>
                <a:rPr lang="en-US" sz="2000" b="1" kern="0" dirty="0">
                  <a:solidFill>
                    <a:prstClr val="black"/>
                  </a:solidFill>
                  <a:latin typeface="Trebuchet MS"/>
                </a:rPr>
                <a:t>Device</a:t>
              </a:r>
            </a:p>
          </p:txBody>
        </p:sp>
        <p:grpSp>
          <p:nvGrpSpPr>
            <p:cNvPr id="8" name="Group 287"/>
            <p:cNvGrpSpPr>
              <a:grpSpLocks/>
            </p:cNvGrpSpPr>
            <p:nvPr/>
          </p:nvGrpSpPr>
          <p:grpSpPr bwMode="auto">
            <a:xfrm>
              <a:off x="2955" y="1823"/>
              <a:ext cx="2319" cy="1327"/>
              <a:chOff x="2955" y="1823"/>
              <a:chExt cx="2319" cy="1327"/>
            </a:xfrm>
          </p:grpSpPr>
          <p:grpSp>
            <p:nvGrpSpPr>
              <p:cNvPr id="13" name="Group 215"/>
              <p:cNvGrpSpPr>
                <a:grpSpLocks/>
              </p:cNvGrpSpPr>
              <p:nvPr/>
            </p:nvGrpSpPr>
            <p:grpSpPr bwMode="auto">
              <a:xfrm>
                <a:off x="3660" y="1823"/>
                <a:ext cx="892" cy="588"/>
                <a:chOff x="4314" y="1823"/>
                <a:chExt cx="892" cy="588"/>
              </a:xfrm>
            </p:grpSpPr>
            <p:sp>
              <p:nvSpPr>
                <p:cNvPr id="115" name="Rectangle 140"/>
                <p:cNvSpPr>
                  <a:spLocks noChangeArrowheads="1"/>
                </p:cNvSpPr>
                <p:nvPr/>
              </p:nvSpPr>
              <p:spPr bwMode="auto">
                <a:xfrm>
                  <a:off x="4314" y="1823"/>
                  <a:ext cx="892" cy="588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 kern="0">
                    <a:solidFill>
                      <a:sysClr val="windowText" lastClr="000000"/>
                    </a:solidFill>
                  </a:endParaRPr>
                </a:p>
              </p:txBody>
            </p:sp>
            <p:grpSp>
              <p:nvGrpSpPr>
                <p:cNvPr id="116" name="Group 141"/>
                <p:cNvGrpSpPr>
                  <a:grpSpLocks/>
                </p:cNvGrpSpPr>
                <p:nvPr/>
              </p:nvGrpSpPr>
              <p:grpSpPr bwMode="auto">
                <a:xfrm>
                  <a:off x="4608" y="1824"/>
                  <a:ext cx="550" cy="346"/>
                  <a:chOff x="3958" y="2316"/>
                  <a:chExt cx="550" cy="346"/>
                </a:xfrm>
              </p:grpSpPr>
              <p:sp>
                <p:nvSpPr>
                  <p:cNvPr id="131" name="Rectangle 142"/>
                  <p:cNvSpPr>
                    <a:spLocks noChangeArrowheads="1"/>
                  </p:cNvSpPr>
                  <p:nvPr/>
                </p:nvSpPr>
                <p:spPr bwMode="auto">
                  <a:xfrm>
                    <a:off x="3958" y="2372"/>
                    <a:ext cx="550" cy="29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32" name="Rectangle 143"/>
                  <p:cNvSpPr>
                    <a:spLocks noChangeArrowheads="1"/>
                  </p:cNvSpPr>
                  <p:nvPr/>
                </p:nvSpPr>
                <p:spPr bwMode="auto">
                  <a:xfrm>
                    <a:off x="3984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33" name="Rectangle 144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34" name="Rectangle 145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35" name="Rectangle 146"/>
                  <p:cNvSpPr>
                    <a:spLocks noChangeArrowheads="1"/>
                  </p:cNvSpPr>
                  <p:nvPr/>
                </p:nvSpPr>
                <p:spPr bwMode="auto">
                  <a:xfrm>
                    <a:off x="442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36" name="Text Box 147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2" y="2316"/>
                    <a:ext cx="336" cy="28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 fontAlgn="auto">
                      <a:spcBef>
                        <a:spcPct val="50000"/>
                      </a:spcBef>
                      <a:spcAft>
                        <a:spcPts val="0"/>
                      </a:spcAft>
                      <a:defRPr/>
                    </a:pPr>
                    <a:r>
                      <a:rPr lang="en-US" kern="0">
                        <a:solidFill>
                          <a:sysClr val="windowText" lastClr="000000"/>
                        </a:solidFill>
                      </a:rPr>
                      <a:t>…</a:t>
                    </a:r>
                  </a:p>
                </p:txBody>
              </p:sp>
            </p:grpSp>
            <p:grpSp>
              <p:nvGrpSpPr>
                <p:cNvPr id="117" name="Group 148"/>
                <p:cNvGrpSpPr>
                  <a:grpSpLocks/>
                </p:cNvGrpSpPr>
                <p:nvPr/>
              </p:nvGrpSpPr>
              <p:grpSpPr bwMode="auto">
                <a:xfrm>
                  <a:off x="4480" y="1911"/>
                  <a:ext cx="550" cy="346"/>
                  <a:chOff x="3958" y="2316"/>
                  <a:chExt cx="550" cy="346"/>
                </a:xfrm>
              </p:grpSpPr>
              <p:sp>
                <p:nvSpPr>
                  <p:cNvPr id="125" name="Rectangle 149"/>
                  <p:cNvSpPr>
                    <a:spLocks noChangeArrowheads="1"/>
                  </p:cNvSpPr>
                  <p:nvPr/>
                </p:nvSpPr>
                <p:spPr bwMode="auto">
                  <a:xfrm>
                    <a:off x="3958" y="2372"/>
                    <a:ext cx="550" cy="29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26" name="Rectangle 150"/>
                  <p:cNvSpPr>
                    <a:spLocks noChangeArrowheads="1"/>
                  </p:cNvSpPr>
                  <p:nvPr/>
                </p:nvSpPr>
                <p:spPr bwMode="auto">
                  <a:xfrm>
                    <a:off x="3984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27" name="Rectangle 151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28" name="Rectangle 152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29" name="Rectangle 153"/>
                  <p:cNvSpPr>
                    <a:spLocks noChangeArrowheads="1"/>
                  </p:cNvSpPr>
                  <p:nvPr/>
                </p:nvSpPr>
                <p:spPr bwMode="auto">
                  <a:xfrm>
                    <a:off x="442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30" name="Text Box 154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2" y="2316"/>
                    <a:ext cx="336" cy="28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 fontAlgn="auto">
                      <a:spcBef>
                        <a:spcPct val="50000"/>
                      </a:spcBef>
                      <a:spcAft>
                        <a:spcPts val="0"/>
                      </a:spcAft>
                      <a:defRPr/>
                    </a:pPr>
                    <a:r>
                      <a:rPr lang="en-US" kern="0">
                        <a:solidFill>
                          <a:sysClr val="windowText" lastClr="000000"/>
                        </a:solidFill>
                      </a:rPr>
                      <a:t>…</a:t>
                    </a:r>
                  </a:p>
                </p:txBody>
              </p:sp>
            </p:grpSp>
            <p:grpSp>
              <p:nvGrpSpPr>
                <p:cNvPr id="118" name="Group 155"/>
                <p:cNvGrpSpPr>
                  <a:grpSpLocks/>
                </p:cNvGrpSpPr>
                <p:nvPr/>
              </p:nvGrpSpPr>
              <p:grpSpPr bwMode="auto">
                <a:xfrm>
                  <a:off x="4368" y="2016"/>
                  <a:ext cx="550" cy="346"/>
                  <a:chOff x="3958" y="2316"/>
                  <a:chExt cx="550" cy="346"/>
                </a:xfrm>
              </p:grpSpPr>
              <p:sp>
                <p:nvSpPr>
                  <p:cNvPr id="119" name="Rectangle 156"/>
                  <p:cNvSpPr>
                    <a:spLocks noChangeArrowheads="1"/>
                  </p:cNvSpPr>
                  <p:nvPr/>
                </p:nvSpPr>
                <p:spPr bwMode="auto">
                  <a:xfrm>
                    <a:off x="3958" y="2372"/>
                    <a:ext cx="550" cy="29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20" name="Rectangle 157"/>
                  <p:cNvSpPr>
                    <a:spLocks noChangeArrowheads="1"/>
                  </p:cNvSpPr>
                  <p:nvPr/>
                </p:nvSpPr>
                <p:spPr bwMode="auto">
                  <a:xfrm>
                    <a:off x="3984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21" name="Rectangle 158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22" name="Rectangle 159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23" name="Rectangle 160"/>
                  <p:cNvSpPr>
                    <a:spLocks noChangeArrowheads="1"/>
                  </p:cNvSpPr>
                  <p:nvPr/>
                </p:nvSpPr>
                <p:spPr bwMode="auto">
                  <a:xfrm>
                    <a:off x="442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24" name="Text Box 161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2" y="2316"/>
                    <a:ext cx="336" cy="28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 fontAlgn="auto">
                      <a:spcBef>
                        <a:spcPct val="50000"/>
                      </a:spcBef>
                      <a:spcAft>
                        <a:spcPts val="0"/>
                      </a:spcAft>
                      <a:defRPr/>
                    </a:pPr>
                    <a:r>
                      <a:rPr lang="en-US" kern="0">
                        <a:solidFill>
                          <a:sysClr val="windowText" lastClr="000000"/>
                        </a:solidFill>
                      </a:rPr>
                      <a:t>…</a:t>
                    </a:r>
                  </a:p>
                </p:txBody>
              </p:sp>
            </p:grpSp>
          </p:grpSp>
          <p:sp>
            <p:nvSpPr>
              <p:cNvPr id="14" name="Line 162"/>
              <p:cNvSpPr>
                <a:spLocks noChangeShapeType="1"/>
              </p:cNvSpPr>
              <p:nvPr/>
            </p:nvSpPr>
            <p:spPr bwMode="auto">
              <a:xfrm>
                <a:off x="4556" y="2117"/>
                <a:ext cx="96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kern="0">
                  <a:solidFill>
                    <a:sysClr val="windowText" lastClr="000000"/>
                  </a:solidFill>
                </a:endParaRPr>
              </a:p>
            </p:txBody>
          </p:sp>
          <p:grpSp>
            <p:nvGrpSpPr>
              <p:cNvPr id="15" name="Group 251"/>
              <p:cNvGrpSpPr>
                <a:grpSpLocks/>
              </p:cNvGrpSpPr>
              <p:nvPr/>
            </p:nvGrpSpPr>
            <p:grpSpPr bwMode="auto">
              <a:xfrm>
                <a:off x="3351" y="2157"/>
                <a:ext cx="986" cy="588"/>
                <a:chOff x="4080" y="2102"/>
                <a:chExt cx="986" cy="588"/>
              </a:xfrm>
            </p:grpSpPr>
            <p:grpSp>
              <p:nvGrpSpPr>
                <p:cNvPr id="84" name="Group 252"/>
                <p:cNvGrpSpPr>
                  <a:grpSpLocks/>
                </p:cNvGrpSpPr>
                <p:nvPr/>
              </p:nvGrpSpPr>
              <p:grpSpPr bwMode="auto">
                <a:xfrm>
                  <a:off x="4176" y="2304"/>
                  <a:ext cx="550" cy="346"/>
                  <a:chOff x="3958" y="2316"/>
                  <a:chExt cx="550" cy="346"/>
                </a:xfrm>
              </p:grpSpPr>
              <p:sp>
                <p:nvSpPr>
                  <p:cNvPr id="109" name="Rectangle 253"/>
                  <p:cNvSpPr>
                    <a:spLocks noChangeArrowheads="1"/>
                  </p:cNvSpPr>
                  <p:nvPr/>
                </p:nvSpPr>
                <p:spPr bwMode="auto">
                  <a:xfrm>
                    <a:off x="3958" y="2372"/>
                    <a:ext cx="550" cy="29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10" name="Rectangle 254"/>
                  <p:cNvSpPr>
                    <a:spLocks noChangeArrowheads="1"/>
                  </p:cNvSpPr>
                  <p:nvPr/>
                </p:nvSpPr>
                <p:spPr bwMode="auto">
                  <a:xfrm>
                    <a:off x="3984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11" name="Rectangle 255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12" name="Rectangle 256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13" name="Rectangle 257"/>
                  <p:cNvSpPr>
                    <a:spLocks noChangeArrowheads="1"/>
                  </p:cNvSpPr>
                  <p:nvPr/>
                </p:nvSpPr>
                <p:spPr bwMode="auto">
                  <a:xfrm>
                    <a:off x="442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14" name="Text Box 25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2" y="2316"/>
                    <a:ext cx="336" cy="28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 fontAlgn="auto">
                      <a:spcBef>
                        <a:spcPct val="50000"/>
                      </a:spcBef>
                      <a:spcAft>
                        <a:spcPts val="0"/>
                      </a:spcAft>
                      <a:defRPr/>
                    </a:pPr>
                    <a:r>
                      <a:rPr lang="en-US" kern="0">
                        <a:solidFill>
                          <a:sysClr val="windowText" lastClr="000000"/>
                        </a:solidFill>
                      </a:rPr>
                      <a:t>…</a:t>
                    </a:r>
                  </a:p>
                </p:txBody>
              </p:sp>
            </p:grpSp>
            <p:sp>
              <p:nvSpPr>
                <p:cNvPr id="85" name="Line 259"/>
                <p:cNvSpPr>
                  <a:spLocks noChangeShapeType="1"/>
                </p:cNvSpPr>
                <p:nvPr/>
              </p:nvSpPr>
              <p:spPr bwMode="auto">
                <a:xfrm>
                  <a:off x="4778" y="2618"/>
                  <a:ext cx="96" cy="0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86" name="Rectangle 260"/>
                <p:cNvSpPr>
                  <a:spLocks noChangeArrowheads="1"/>
                </p:cNvSpPr>
                <p:nvPr/>
              </p:nvSpPr>
              <p:spPr bwMode="auto">
                <a:xfrm>
                  <a:off x="4080" y="2102"/>
                  <a:ext cx="892" cy="588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 kern="0">
                    <a:solidFill>
                      <a:sysClr val="windowText" lastClr="000000"/>
                    </a:solidFill>
                  </a:endParaRPr>
                </a:p>
              </p:txBody>
            </p:sp>
            <p:grpSp>
              <p:nvGrpSpPr>
                <p:cNvPr id="87" name="Group 261"/>
                <p:cNvGrpSpPr>
                  <a:grpSpLocks/>
                </p:cNvGrpSpPr>
                <p:nvPr/>
              </p:nvGrpSpPr>
              <p:grpSpPr bwMode="auto">
                <a:xfrm>
                  <a:off x="4368" y="2112"/>
                  <a:ext cx="550" cy="346"/>
                  <a:chOff x="3958" y="2316"/>
                  <a:chExt cx="550" cy="346"/>
                </a:xfrm>
              </p:grpSpPr>
              <p:sp>
                <p:nvSpPr>
                  <p:cNvPr id="103" name="Rectangle 262"/>
                  <p:cNvSpPr>
                    <a:spLocks noChangeArrowheads="1"/>
                  </p:cNvSpPr>
                  <p:nvPr/>
                </p:nvSpPr>
                <p:spPr bwMode="auto">
                  <a:xfrm>
                    <a:off x="3958" y="2372"/>
                    <a:ext cx="550" cy="29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04" name="Rectangle 263"/>
                  <p:cNvSpPr>
                    <a:spLocks noChangeArrowheads="1"/>
                  </p:cNvSpPr>
                  <p:nvPr/>
                </p:nvSpPr>
                <p:spPr bwMode="auto">
                  <a:xfrm>
                    <a:off x="3984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05" name="Rectangle 264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06" name="Rectangle 265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07" name="Rectangle 266"/>
                  <p:cNvSpPr>
                    <a:spLocks noChangeArrowheads="1"/>
                  </p:cNvSpPr>
                  <p:nvPr/>
                </p:nvSpPr>
                <p:spPr bwMode="auto">
                  <a:xfrm>
                    <a:off x="442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08" name="Text Box 267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2" y="2316"/>
                    <a:ext cx="336" cy="28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 fontAlgn="auto">
                      <a:spcBef>
                        <a:spcPct val="50000"/>
                      </a:spcBef>
                      <a:spcAft>
                        <a:spcPts val="0"/>
                      </a:spcAft>
                      <a:defRPr/>
                    </a:pPr>
                    <a:r>
                      <a:rPr lang="en-US" kern="0">
                        <a:solidFill>
                          <a:sysClr val="windowText" lastClr="000000"/>
                        </a:solidFill>
                      </a:rPr>
                      <a:t>…</a:t>
                    </a:r>
                  </a:p>
                </p:txBody>
              </p:sp>
            </p:grpSp>
            <p:grpSp>
              <p:nvGrpSpPr>
                <p:cNvPr id="88" name="Group 268"/>
                <p:cNvGrpSpPr>
                  <a:grpSpLocks/>
                </p:cNvGrpSpPr>
                <p:nvPr/>
              </p:nvGrpSpPr>
              <p:grpSpPr bwMode="auto">
                <a:xfrm>
                  <a:off x="4246" y="2190"/>
                  <a:ext cx="550" cy="346"/>
                  <a:chOff x="3958" y="2316"/>
                  <a:chExt cx="550" cy="346"/>
                </a:xfrm>
              </p:grpSpPr>
              <p:sp>
                <p:nvSpPr>
                  <p:cNvPr id="97" name="Rectangle 269"/>
                  <p:cNvSpPr>
                    <a:spLocks noChangeArrowheads="1"/>
                  </p:cNvSpPr>
                  <p:nvPr/>
                </p:nvSpPr>
                <p:spPr bwMode="auto">
                  <a:xfrm>
                    <a:off x="3958" y="2372"/>
                    <a:ext cx="550" cy="29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98" name="Rectangle 270"/>
                  <p:cNvSpPr>
                    <a:spLocks noChangeArrowheads="1"/>
                  </p:cNvSpPr>
                  <p:nvPr/>
                </p:nvSpPr>
                <p:spPr bwMode="auto">
                  <a:xfrm>
                    <a:off x="3984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99" name="Rectangle 271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00" name="Rectangle 272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01" name="Rectangle 273"/>
                  <p:cNvSpPr>
                    <a:spLocks noChangeArrowheads="1"/>
                  </p:cNvSpPr>
                  <p:nvPr/>
                </p:nvSpPr>
                <p:spPr bwMode="auto">
                  <a:xfrm>
                    <a:off x="442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02" name="Text Box 274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2" y="2316"/>
                    <a:ext cx="336" cy="28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 fontAlgn="auto">
                      <a:spcBef>
                        <a:spcPct val="50000"/>
                      </a:spcBef>
                      <a:spcAft>
                        <a:spcPts val="0"/>
                      </a:spcAft>
                      <a:defRPr/>
                    </a:pPr>
                    <a:r>
                      <a:rPr lang="en-US" kern="0">
                        <a:solidFill>
                          <a:sysClr val="windowText" lastClr="000000"/>
                        </a:solidFill>
                      </a:rPr>
                      <a:t>…</a:t>
                    </a:r>
                  </a:p>
                </p:txBody>
              </p:sp>
            </p:grpSp>
            <p:grpSp>
              <p:nvGrpSpPr>
                <p:cNvPr id="89" name="Group 275"/>
                <p:cNvGrpSpPr>
                  <a:grpSpLocks/>
                </p:cNvGrpSpPr>
                <p:nvPr/>
              </p:nvGrpSpPr>
              <p:grpSpPr bwMode="auto">
                <a:xfrm>
                  <a:off x="4128" y="2294"/>
                  <a:ext cx="550" cy="346"/>
                  <a:chOff x="3958" y="2316"/>
                  <a:chExt cx="550" cy="346"/>
                </a:xfrm>
              </p:grpSpPr>
              <p:sp>
                <p:nvSpPr>
                  <p:cNvPr id="91" name="Rectangle 276"/>
                  <p:cNvSpPr>
                    <a:spLocks noChangeArrowheads="1"/>
                  </p:cNvSpPr>
                  <p:nvPr/>
                </p:nvSpPr>
                <p:spPr bwMode="auto">
                  <a:xfrm>
                    <a:off x="3958" y="2372"/>
                    <a:ext cx="550" cy="29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92" name="Rectangle 277"/>
                  <p:cNvSpPr>
                    <a:spLocks noChangeArrowheads="1"/>
                  </p:cNvSpPr>
                  <p:nvPr/>
                </p:nvSpPr>
                <p:spPr bwMode="auto">
                  <a:xfrm>
                    <a:off x="3984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93" name="Rectangle 278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94" name="Rectangle 279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95" name="Rectangle 280"/>
                  <p:cNvSpPr>
                    <a:spLocks noChangeArrowheads="1"/>
                  </p:cNvSpPr>
                  <p:nvPr/>
                </p:nvSpPr>
                <p:spPr bwMode="auto">
                  <a:xfrm>
                    <a:off x="442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96" name="Text Box 281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2" y="2316"/>
                    <a:ext cx="336" cy="28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 fontAlgn="auto">
                      <a:spcBef>
                        <a:spcPct val="50000"/>
                      </a:spcBef>
                      <a:spcAft>
                        <a:spcPts val="0"/>
                      </a:spcAft>
                      <a:defRPr/>
                    </a:pPr>
                    <a:r>
                      <a:rPr lang="en-US" kern="0">
                        <a:solidFill>
                          <a:sysClr val="windowText" lastClr="000000"/>
                        </a:solidFill>
                      </a:rPr>
                      <a:t>…</a:t>
                    </a:r>
                  </a:p>
                </p:txBody>
              </p:sp>
            </p:grpSp>
            <p:sp>
              <p:nvSpPr>
                <p:cNvPr id="90" name="Line 282"/>
                <p:cNvSpPr>
                  <a:spLocks noChangeShapeType="1"/>
                </p:cNvSpPr>
                <p:nvPr/>
              </p:nvSpPr>
              <p:spPr bwMode="auto">
                <a:xfrm>
                  <a:off x="4970" y="2396"/>
                  <a:ext cx="96" cy="0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 kern="0">
                    <a:solidFill>
                      <a:sysClr val="windowText" lastClr="000000"/>
                    </a:solidFill>
                  </a:endParaRPr>
                </a:p>
              </p:txBody>
            </p:sp>
          </p:grpSp>
          <p:grpSp>
            <p:nvGrpSpPr>
              <p:cNvPr id="16" name="Group 219"/>
              <p:cNvGrpSpPr>
                <a:grpSpLocks/>
              </p:cNvGrpSpPr>
              <p:nvPr/>
            </p:nvGrpSpPr>
            <p:grpSpPr bwMode="auto">
              <a:xfrm>
                <a:off x="3168" y="2346"/>
                <a:ext cx="986" cy="588"/>
                <a:chOff x="4080" y="2102"/>
                <a:chExt cx="986" cy="588"/>
              </a:xfrm>
            </p:grpSpPr>
            <p:grpSp>
              <p:nvGrpSpPr>
                <p:cNvPr id="53" name="Group 220"/>
                <p:cNvGrpSpPr>
                  <a:grpSpLocks/>
                </p:cNvGrpSpPr>
                <p:nvPr/>
              </p:nvGrpSpPr>
              <p:grpSpPr bwMode="auto">
                <a:xfrm>
                  <a:off x="4176" y="2304"/>
                  <a:ext cx="550" cy="346"/>
                  <a:chOff x="3958" y="2316"/>
                  <a:chExt cx="550" cy="346"/>
                </a:xfrm>
              </p:grpSpPr>
              <p:sp>
                <p:nvSpPr>
                  <p:cNvPr id="78" name="Rectangle 221"/>
                  <p:cNvSpPr>
                    <a:spLocks noChangeArrowheads="1"/>
                  </p:cNvSpPr>
                  <p:nvPr/>
                </p:nvSpPr>
                <p:spPr bwMode="auto">
                  <a:xfrm>
                    <a:off x="3958" y="2372"/>
                    <a:ext cx="550" cy="29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79" name="Rectangle 222"/>
                  <p:cNvSpPr>
                    <a:spLocks noChangeArrowheads="1"/>
                  </p:cNvSpPr>
                  <p:nvPr/>
                </p:nvSpPr>
                <p:spPr bwMode="auto">
                  <a:xfrm>
                    <a:off x="3984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80" name="Rectangle 223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81" name="Rectangle 224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82" name="Rectangle 225"/>
                  <p:cNvSpPr>
                    <a:spLocks noChangeArrowheads="1"/>
                  </p:cNvSpPr>
                  <p:nvPr/>
                </p:nvSpPr>
                <p:spPr bwMode="auto">
                  <a:xfrm>
                    <a:off x="442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83" name="Text Box 226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2" y="2316"/>
                    <a:ext cx="336" cy="28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 fontAlgn="auto">
                      <a:spcBef>
                        <a:spcPct val="50000"/>
                      </a:spcBef>
                      <a:spcAft>
                        <a:spcPts val="0"/>
                      </a:spcAft>
                      <a:defRPr/>
                    </a:pPr>
                    <a:r>
                      <a:rPr lang="en-US" kern="0">
                        <a:solidFill>
                          <a:sysClr val="windowText" lastClr="000000"/>
                        </a:solidFill>
                      </a:rPr>
                      <a:t>…</a:t>
                    </a:r>
                  </a:p>
                </p:txBody>
              </p:sp>
            </p:grpSp>
            <p:sp>
              <p:nvSpPr>
                <p:cNvPr id="54" name="Line 227"/>
                <p:cNvSpPr>
                  <a:spLocks noChangeShapeType="1"/>
                </p:cNvSpPr>
                <p:nvPr/>
              </p:nvSpPr>
              <p:spPr bwMode="auto">
                <a:xfrm>
                  <a:off x="4778" y="2618"/>
                  <a:ext cx="96" cy="0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55" name="Rectangle 228"/>
                <p:cNvSpPr>
                  <a:spLocks noChangeArrowheads="1"/>
                </p:cNvSpPr>
                <p:nvPr/>
              </p:nvSpPr>
              <p:spPr bwMode="auto">
                <a:xfrm>
                  <a:off x="4080" y="2102"/>
                  <a:ext cx="892" cy="588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 kern="0">
                    <a:solidFill>
                      <a:sysClr val="windowText" lastClr="000000"/>
                    </a:solidFill>
                  </a:endParaRPr>
                </a:p>
              </p:txBody>
            </p:sp>
            <p:grpSp>
              <p:nvGrpSpPr>
                <p:cNvPr id="56" name="Group 229"/>
                <p:cNvGrpSpPr>
                  <a:grpSpLocks/>
                </p:cNvGrpSpPr>
                <p:nvPr/>
              </p:nvGrpSpPr>
              <p:grpSpPr bwMode="auto">
                <a:xfrm>
                  <a:off x="4368" y="2112"/>
                  <a:ext cx="550" cy="346"/>
                  <a:chOff x="3958" y="2316"/>
                  <a:chExt cx="550" cy="346"/>
                </a:xfrm>
              </p:grpSpPr>
              <p:sp>
                <p:nvSpPr>
                  <p:cNvPr id="72" name="Rectangle 230"/>
                  <p:cNvSpPr>
                    <a:spLocks noChangeArrowheads="1"/>
                  </p:cNvSpPr>
                  <p:nvPr/>
                </p:nvSpPr>
                <p:spPr bwMode="auto">
                  <a:xfrm>
                    <a:off x="3958" y="2372"/>
                    <a:ext cx="550" cy="29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73" name="Rectangle 231"/>
                  <p:cNvSpPr>
                    <a:spLocks noChangeArrowheads="1"/>
                  </p:cNvSpPr>
                  <p:nvPr/>
                </p:nvSpPr>
                <p:spPr bwMode="auto">
                  <a:xfrm>
                    <a:off x="3984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74" name="Rectangle 232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75" name="Rectangle 233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76" name="Rectangle 234"/>
                  <p:cNvSpPr>
                    <a:spLocks noChangeArrowheads="1"/>
                  </p:cNvSpPr>
                  <p:nvPr/>
                </p:nvSpPr>
                <p:spPr bwMode="auto">
                  <a:xfrm>
                    <a:off x="442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77" name="Text Box 235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2" y="2316"/>
                    <a:ext cx="336" cy="28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 fontAlgn="auto">
                      <a:spcBef>
                        <a:spcPct val="50000"/>
                      </a:spcBef>
                      <a:spcAft>
                        <a:spcPts val="0"/>
                      </a:spcAft>
                      <a:defRPr/>
                    </a:pPr>
                    <a:r>
                      <a:rPr lang="en-US" kern="0">
                        <a:solidFill>
                          <a:sysClr val="windowText" lastClr="000000"/>
                        </a:solidFill>
                      </a:rPr>
                      <a:t>…</a:t>
                    </a:r>
                  </a:p>
                </p:txBody>
              </p:sp>
            </p:grpSp>
            <p:grpSp>
              <p:nvGrpSpPr>
                <p:cNvPr id="57" name="Group 236"/>
                <p:cNvGrpSpPr>
                  <a:grpSpLocks/>
                </p:cNvGrpSpPr>
                <p:nvPr/>
              </p:nvGrpSpPr>
              <p:grpSpPr bwMode="auto">
                <a:xfrm>
                  <a:off x="4246" y="2190"/>
                  <a:ext cx="550" cy="346"/>
                  <a:chOff x="3958" y="2316"/>
                  <a:chExt cx="550" cy="346"/>
                </a:xfrm>
              </p:grpSpPr>
              <p:sp>
                <p:nvSpPr>
                  <p:cNvPr id="66" name="Rectangle 237"/>
                  <p:cNvSpPr>
                    <a:spLocks noChangeArrowheads="1"/>
                  </p:cNvSpPr>
                  <p:nvPr/>
                </p:nvSpPr>
                <p:spPr bwMode="auto">
                  <a:xfrm>
                    <a:off x="3958" y="2372"/>
                    <a:ext cx="550" cy="29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67" name="Rectangle 238"/>
                  <p:cNvSpPr>
                    <a:spLocks noChangeArrowheads="1"/>
                  </p:cNvSpPr>
                  <p:nvPr/>
                </p:nvSpPr>
                <p:spPr bwMode="auto">
                  <a:xfrm>
                    <a:off x="3984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68" name="Rectangle 239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69" name="Rectangle 240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70" name="Rectangle 241"/>
                  <p:cNvSpPr>
                    <a:spLocks noChangeArrowheads="1"/>
                  </p:cNvSpPr>
                  <p:nvPr/>
                </p:nvSpPr>
                <p:spPr bwMode="auto">
                  <a:xfrm>
                    <a:off x="442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71" name="Text Box 242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2" y="2316"/>
                    <a:ext cx="336" cy="28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 fontAlgn="auto">
                      <a:spcBef>
                        <a:spcPct val="50000"/>
                      </a:spcBef>
                      <a:spcAft>
                        <a:spcPts val="0"/>
                      </a:spcAft>
                      <a:defRPr/>
                    </a:pPr>
                    <a:r>
                      <a:rPr lang="en-US" kern="0">
                        <a:solidFill>
                          <a:sysClr val="windowText" lastClr="000000"/>
                        </a:solidFill>
                      </a:rPr>
                      <a:t>…</a:t>
                    </a:r>
                  </a:p>
                </p:txBody>
              </p:sp>
            </p:grpSp>
            <p:grpSp>
              <p:nvGrpSpPr>
                <p:cNvPr id="58" name="Group 243"/>
                <p:cNvGrpSpPr>
                  <a:grpSpLocks/>
                </p:cNvGrpSpPr>
                <p:nvPr/>
              </p:nvGrpSpPr>
              <p:grpSpPr bwMode="auto">
                <a:xfrm>
                  <a:off x="4128" y="2294"/>
                  <a:ext cx="550" cy="346"/>
                  <a:chOff x="3958" y="2316"/>
                  <a:chExt cx="550" cy="346"/>
                </a:xfrm>
              </p:grpSpPr>
              <p:sp>
                <p:nvSpPr>
                  <p:cNvPr id="60" name="Rectangle 244"/>
                  <p:cNvSpPr>
                    <a:spLocks noChangeArrowheads="1"/>
                  </p:cNvSpPr>
                  <p:nvPr/>
                </p:nvSpPr>
                <p:spPr bwMode="auto">
                  <a:xfrm>
                    <a:off x="3958" y="2372"/>
                    <a:ext cx="550" cy="29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61" name="Rectangle 245"/>
                  <p:cNvSpPr>
                    <a:spLocks noChangeArrowheads="1"/>
                  </p:cNvSpPr>
                  <p:nvPr/>
                </p:nvSpPr>
                <p:spPr bwMode="auto">
                  <a:xfrm>
                    <a:off x="3984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62" name="Rectangle 246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63" name="Rectangle 247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64" name="Rectangle 248"/>
                  <p:cNvSpPr>
                    <a:spLocks noChangeArrowheads="1"/>
                  </p:cNvSpPr>
                  <p:nvPr/>
                </p:nvSpPr>
                <p:spPr bwMode="auto">
                  <a:xfrm>
                    <a:off x="442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65" name="Text Box 249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2" y="2316"/>
                    <a:ext cx="336" cy="28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 fontAlgn="auto">
                      <a:spcBef>
                        <a:spcPct val="50000"/>
                      </a:spcBef>
                      <a:spcAft>
                        <a:spcPts val="0"/>
                      </a:spcAft>
                      <a:defRPr/>
                    </a:pPr>
                    <a:r>
                      <a:rPr lang="en-US" kern="0">
                        <a:solidFill>
                          <a:sysClr val="windowText" lastClr="000000"/>
                        </a:solidFill>
                      </a:rPr>
                      <a:t>…</a:t>
                    </a:r>
                  </a:p>
                </p:txBody>
              </p:sp>
            </p:grpSp>
            <p:sp>
              <p:nvSpPr>
                <p:cNvPr id="59" name="Line 250"/>
                <p:cNvSpPr>
                  <a:spLocks noChangeShapeType="1"/>
                </p:cNvSpPr>
                <p:nvPr/>
              </p:nvSpPr>
              <p:spPr bwMode="auto">
                <a:xfrm>
                  <a:off x="4970" y="2396"/>
                  <a:ext cx="96" cy="0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 kern="0">
                    <a:solidFill>
                      <a:sysClr val="windowText" lastClr="000000"/>
                    </a:solidFill>
                  </a:endParaRPr>
                </a:p>
              </p:txBody>
            </p:sp>
          </p:grpSp>
          <p:grpSp>
            <p:nvGrpSpPr>
              <p:cNvPr id="17" name="Group 216"/>
              <p:cNvGrpSpPr>
                <a:grpSpLocks/>
              </p:cNvGrpSpPr>
              <p:nvPr/>
            </p:nvGrpSpPr>
            <p:grpSpPr bwMode="auto">
              <a:xfrm>
                <a:off x="2955" y="2562"/>
                <a:ext cx="986" cy="588"/>
                <a:chOff x="4080" y="2102"/>
                <a:chExt cx="986" cy="588"/>
              </a:xfrm>
            </p:grpSpPr>
            <p:grpSp>
              <p:nvGrpSpPr>
                <p:cNvPr id="22" name="Group 69"/>
                <p:cNvGrpSpPr>
                  <a:grpSpLocks/>
                </p:cNvGrpSpPr>
                <p:nvPr/>
              </p:nvGrpSpPr>
              <p:grpSpPr bwMode="auto">
                <a:xfrm>
                  <a:off x="4176" y="2304"/>
                  <a:ext cx="550" cy="346"/>
                  <a:chOff x="3958" y="2316"/>
                  <a:chExt cx="550" cy="346"/>
                </a:xfrm>
              </p:grpSpPr>
              <p:sp>
                <p:nvSpPr>
                  <p:cNvPr id="47" name="Rectangle 56"/>
                  <p:cNvSpPr>
                    <a:spLocks noChangeArrowheads="1"/>
                  </p:cNvSpPr>
                  <p:nvPr/>
                </p:nvSpPr>
                <p:spPr bwMode="auto">
                  <a:xfrm>
                    <a:off x="3958" y="2372"/>
                    <a:ext cx="550" cy="29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48" name="Rectangle 57"/>
                  <p:cNvSpPr>
                    <a:spLocks noChangeArrowheads="1"/>
                  </p:cNvSpPr>
                  <p:nvPr/>
                </p:nvSpPr>
                <p:spPr bwMode="auto">
                  <a:xfrm>
                    <a:off x="3984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49" name="Rectangle 58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50" name="Rectangle 59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51" name="Rectangle 61"/>
                  <p:cNvSpPr>
                    <a:spLocks noChangeArrowheads="1"/>
                  </p:cNvSpPr>
                  <p:nvPr/>
                </p:nvSpPr>
                <p:spPr bwMode="auto">
                  <a:xfrm>
                    <a:off x="442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52" name="Text Box 6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2" y="2316"/>
                    <a:ext cx="336" cy="28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 fontAlgn="auto">
                      <a:spcBef>
                        <a:spcPct val="50000"/>
                      </a:spcBef>
                      <a:spcAft>
                        <a:spcPts val="0"/>
                      </a:spcAft>
                      <a:defRPr/>
                    </a:pPr>
                    <a:r>
                      <a:rPr lang="en-US" kern="0">
                        <a:solidFill>
                          <a:sysClr val="windowText" lastClr="000000"/>
                        </a:solidFill>
                      </a:rPr>
                      <a:t>…</a:t>
                    </a:r>
                  </a:p>
                </p:txBody>
              </p:sp>
            </p:grpSp>
            <p:sp>
              <p:nvSpPr>
                <p:cNvPr id="23" name="Line 86"/>
                <p:cNvSpPr>
                  <a:spLocks noChangeShapeType="1"/>
                </p:cNvSpPr>
                <p:nvPr/>
              </p:nvSpPr>
              <p:spPr bwMode="auto">
                <a:xfrm>
                  <a:off x="4778" y="2618"/>
                  <a:ext cx="96" cy="0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24" name="Rectangle 115"/>
                <p:cNvSpPr>
                  <a:spLocks noChangeArrowheads="1"/>
                </p:cNvSpPr>
                <p:nvPr/>
              </p:nvSpPr>
              <p:spPr bwMode="auto">
                <a:xfrm>
                  <a:off x="4080" y="2102"/>
                  <a:ext cx="892" cy="588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 kern="0">
                    <a:solidFill>
                      <a:sysClr val="windowText" lastClr="000000"/>
                    </a:solidFill>
                  </a:endParaRPr>
                </a:p>
              </p:txBody>
            </p:sp>
            <p:grpSp>
              <p:nvGrpSpPr>
                <p:cNvPr id="25" name="Group 116"/>
                <p:cNvGrpSpPr>
                  <a:grpSpLocks/>
                </p:cNvGrpSpPr>
                <p:nvPr/>
              </p:nvGrpSpPr>
              <p:grpSpPr bwMode="auto">
                <a:xfrm>
                  <a:off x="4368" y="2112"/>
                  <a:ext cx="550" cy="346"/>
                  <a:chOff x="3958" y="2316"/>
                  <a:chExt cx="550" cy="346"/>
                </a:xfrm>
              </p:grpSpPr>
              <p:sp>
                <p:nvSpPr>
                  <p:cNvPr id="41" name="Rectangle 117"/>
                  <p:cNvSpPr>
                    <a:spLocks noChangeArrowheads="1"/>
                  </p:cNvSpPr>
                  <p:nvPr/>
                </p:nvSpPr>
                <p:spPr bwMode="auto">
                  <a:xfrm>
                    <a:off x="3958" y="2372"/>
                    <a:ext cx="550" cy="29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42" name="Rectangle 118"/>
                  <p:cNvSpPr>
                    <a:spLocks noChangeArrowheads="1"/>
                  </p:cNvSpPr>
                  <p:nvPr/>
                </p:nvSpPr>
                <p:spPr bwMode="auto">
                  <a:xfrm>
                    <a:off x="3984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43" name="Rectangle 119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44" name="Rectangle 120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45" name="Rectangle 121"/>
                  <p:cNvSpPr>
                    <a:spLocks noChangeArrowheads="1"/>
                  </p:cNvSpPr>
                  <p:nvPr/>
                </p:nvSpPr>
                <p:spPr bwMode="auto">
                  <a:xfrm>
                    <a:off x="442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46" name="Text Box 122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2" y="2316"/>
                    <a:ext cx="336" cy="28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 fontAlgn="auto">
                      <a:spcBef>
                        <a:spcPct val="50000"/>
                      </a:spcBef>
                      <a:spcAft>
                        <a:spcPts val="0"/>
                      </a:spcAft>
                      <a:defRPr/>
                    </a:pPr>
                    <a:r>
                      <a:rPr lang="en-US" kern="0">
                        <a:solidFill>
                          <a:sysClr val="windowText" lastClr="000000"/>
                        </a:solidFill>
                      </a:rPr>
                      <a:t>…</a:t>
                    </a:r>
                  </a:p>
                </p:txBody>
              </p:sp>
            </p:grpSp>
            <p:grpSp>
              <p:nvGrpSpPr>
                <p:cNvPr id="26" name="Group 123"/>
                <p:cNvGrpSpPr>
                  <a:grpSpLocks/>
                </p:cNvGrpSpPr>
                <p:nvPr/>
              </p:nvGrpSpPr>
              <p:grpSpPr bwMode="auto">
                <a:xfrm>
                  <a:off x="4246" y="2190"/>
                  <a:ext cx="550" cy="346"/>
                  <a:chOff x="3958" y="2316"/>
                  <a:chExt cx="550" cy="346"/>
                </a:xfrm>
              </p:grpSpPr>
              <p:sp>
                <p:nvSpPr>
                  <p:cNvPr id="35" name="Rectangle 124"/>
                  <p:cNvSpPr>
                    <a:spLocks noChangeArrowheads="1"/>
                  </p:cNvSpPr>
                  <p:nvPr/>
                </p:nvSpPr>
                <p:spPr bwMode="auto">
                  <a:xfrm>
                    <a:off x="3958" y="2372"/>
                    <a:ext cx="550" cy="29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36" name="Rectangle 125"/>
                  <p:cNvSpPr>
                    <a:spLocks noChangeArrowheads="1"/>
                  </p:cNvSpPr>
                  <p:nvPr/>
                </p:nvSpPr>
                <p:spPr bwMode="auto">
                  <a:xfrm>
                    <a:off x="3984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37" name="Rectangle 126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38" name="Rectangle 127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39" name="Rectangle 128"/>
                  <p:cNvSpPr>
                    <a:spLocks noChangeArrowheads="1"/>
                  </p:cNvSpPr>
                  <p:nvPr/>
                </p:nvSpPr>
                <p:spPr bwMode="auto">
                  <a:xfrm>
                    <a:off x="442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40" name="Text Box 129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2" y="2316"/>
                    <a:ext cx="336" cy="28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 fontAlgn="auto">
                      <a:spcBef>
                        <a:spcPct val="50000"/>
                      </a:spcBef>
                      <a:spcAft>
                        <a:spcPts val="0"/>
                      </a:spcAft>
                      <a:defRPr/>
                    </a:pPr>
                    <a:r>
                      <a:rPr lang="en-US" kern="0" dirty="0">
                        <a:solidFill>
                          <a:sysClr val="windowText" lastClr="000000"/>
                        </a:solidFill>
                      </a:rPr>
                      <a:t>…</a:t>
                    </a:r>
                  </a:p>
                </p:txBody>
              </p:sp>
            </p:grpSp>
            <p:grpSp>
              <p:nvGrpSpPr>
                <p:cNvPr id="27" name="Group 130"/>
                <p:cNvGrpSpPr>
                  <a:grpSpLocks/>
                </p:cNvGrpSpPr>
                <p:nvPr/>
              </p:nvGrpSpPr>
              <p:grpSpPr bwMode="auto">
                <a:xfrm>
                  <a:off x="4128" y="2294"/>
                  <a:ext cx="550" cy="346"/>
                  <a:chOff x="3958" y="2316"/>
                  <a:chExt cx="550" cy="346"/>
                </a:xfrm>
              </p:grpSpPr>
              <p:sp>
                <p:nvSpPr>
                  <p:cNvPr id="29" name="Rectangle 131"/>
                  <p:cNvSpPr>
                    <a:spLocks noChangeArrowheads="1"/>
                  </p:cNvSpPr>
                  <p:nvPr/>
                </p:nvSpPr>
                <p:spPr bwMode="auto">
                  <a:xfrm>
                    <a:off x="3958" y="2372"/>
                    <a:ext cx="550" cy="29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30" name="Rectangle 132"/>
                  <p:cNvSpPr>
                    <a:spLocks noChangeArrowheads="1"/>
                  </p:cNvSpPr>
                  <p:nvPr/>
                </p:nvSpPr>
                <p:spPr bwMode="auto">
                  <a:xfrm>
                    <a:off x="3984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31" name="Rectangle 133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32" name="Rectangle 134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33" name="Rectangle 135"/>
                  <p:cNvSpPr>
                    <a:spLocks noChangeArrowheads="1"/>
                  </p:cNvSpPr>
                  <p:nvPr/>
                </p:nvSpPr>
                <p:spPr bwMode="auto">
                  <a:xfrm>
                    <a:off x="442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34" name="Text Box 136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2" y="2316"/>
                    <a:ext cx="336" cy="28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 fontAlgn="auto">
                      <a:spcBef>
                        <a:spcPct val="50000"/>
                      </a:spcBef>
                      <a:spcAft>
                        <a:spcPts val="0"/>
                      </a:spcAft>
                      <a:defRPr/>
                    </a:pPr>
                    <a:r>
                      <a:rPr lang="en-US" kern="0">
                        <a:solidFill>
                          <a:sysClr val="windowText" lastClr="000000"/>
                        </a:solidFill>
                      </a:rPr>
                      <a:t>…</a:t>
                    </a:r>
                  </a:p>
                </p:txBody>
              </p:sp>
            </p:grpSp>
            <p:sp>
              <p:nvSpPr>
                <p:cNvPr id="28" name="Line 137"/>
                <p:cNvSpPr>
                  <a:spLocks noChangeShapeType="1"/>
                </p:cNvSpPr>
                <p:nvPr/>
              </p:nvSpPr>
              <p:spPr bwMode="auto">
                <a:xfrm>
                  <a:off x="4970" y="2396"/>
                  <a:ext cx="96" cy="0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 kern="0">
                    <a:solidFill>
                      <a:sysClr val="windowText" lastClr="000000"/>
                    </a:solidFill>
                  </a:endParaRPr>
                </a:p>
              </p:txBody>
            </p:sp>
          </p:grpSp>
          <p:sp>
            <p:nvSpPr>
              <p:cNvPr id="18" name="Line 214"/>
              <p:cNvSpPr>
                <a:spLocks noChangeShapeType="1"/>
              </p:cNvSpPr>
              <p:nvPr/>
            </p:nvSpPr>
            <p:spPr bwMode="auto">
              <a:xfrm flipV="1">
                <a:off x="3936" y="2112"/>
                <a:ext cx="720" cy="75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9" name="Rectangle 283"/>
              <p:cNvSpPr>
                <a:spLocks noChangeArrowheads="1"/>
              </p:cNvSpPr>
              <p:nvPr/>
            </p:nvSpPr>
            <p:spPr bwMode="auto">
              <a:xfrm>
                <a:off x="4650" y="2403"/>
                <a:ext cx="624" cy="474"/>
              </a:xfrm>
              <a:prstGeom prst="rect">
                <a:avLst/>
              </a:prstGeom>
              <a:solidFill>
                <a:srgbClr val="FFFFFF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0" name="Text Box 284"/>
              <p:cNvSpPr txBox="1">
                <a:spLocks noChangeArrowheads="1"/>
              </p:cNvSpPr>
              <p:nvPr/>
            </p:nvSpPr>
            <p:spPr bwMode="auto">
              <a:xfrm>
                <a:off x="4686" y="2499"/>
                <a:ext cx="546" cy="257"/>
              </a:xfrm>
              <a:prstGeom prst="rect">
                <a:avLst/>
              </a:prstGeom>
              <a:noFill/>
              <a:ln w="38100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 fontAlgn="auto">
                  <a:spcBef>
                    <a:spcPct val="50000"/>
                  </a:spcBef>
                  <a:spcAft>
                    <a:spcPts val="0"/>
                  </a:spcAft>
                  <a:defRPr/>
                </a:pPr>
                <a:r>
                  <a:rPr lang="en-US" b="1" kern="0" dirty="0">
                    <a:solidFill>
                      <a:prstClr val="black"/>
                    </a:solidFill>
                    <a:latin typeface="Trebuchet MS"/>
                  </a:rPr>
                  <a:t>Host</a:t>
                </a:r>
              </a:p>
            </p:txBody>
          </p:sp>
          <p:sp>
            <p:nvSpPr>
              <p:cNvPr id="21" name="Line 286"/>
              <p:cNvSpPr>
                <a:spLocks noChangeShapeType="1"/>
              </p:cNvSpPr>
              <p:nvPr/>
            </p:nvSpPr>
            <p:spPr bwMode="auto">
              <a:xfrm>
                <a:off x="4230" y="2550"/>
                <a:ext cx="426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kern="0">
                  <a:solidFill>
                    <a:sysClr val="windowText" lastClr="000000"/>
                  </a:solidFill>
                </a:endParaRPr>
              </a:p>
            </p:txBody>
          </p:sp>
        </p:grpSp>
        <p:sp>
          <p:nvSpPr>
            <p:cNvPr id="9" name="Text Box 288"/>
            <p:cNvSpPr txBox="1">
              <a:spLocks noChangeArrowheads="1"/>
            </p:cNvSpPr>
            <p:nvPr/>
          </p:nvSpPr>
          <p:spPr bwMode="auto">
            <a:xfrm>
              <a:off x="2425" y="3306"/>
              <a:ext cx="1093" cy="22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 fontAlgn="auto">
                <a:spcBef>
                  <a:spcPct val="50000"/>
                </a:spcBef>
                <a:spcAft>
                  <a:spcPts val="0"/>
                </a:spcAft>
                <a:defRPr/>
              </a:pPr>
              <a:r>
                <a:rPr lang="en-US" sz="2000" b="1" kern="0" dirty="0">
                  <a:solidFill>
                    <a:prstClr val="black"/>
                  </a:solidFill>
                  <a:latin typeface="Trebuchet MS"/>
                </a:rPr>
                <a:t>Compute Unit</a:t>
              </a:r>
            </a:p>
          </p:txBody>
        </p:sp>
        <p:sp>
          <p:nvSpPr>
            <p:cNvPr id="10" name="Line 289"/>
            <p:cNvSpPr>
              <a:spLocks noChangeShapeType="1"/>
            </p:cNvSpPr>
            <p:nvPr/>
          </p:nvSpPr>
          <p:spPr bwMode="auto">
            <a:xfrm flipV="1">
              <a:off x="3024" y="3084"/>
              <a:ext cx="336" cy="25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1" name="Line 290"/>
            <p:cNvSpPr>
              <a:spLocks noChangeShapeType="1"/>
            </p:cNvSpPr>
            <p:nvPr/>
          </p:nvSpPr>
          <p:spPr bwMode="auto">
            <a:xfrm flipH="1" flipV="1">
              <a:off x="3840" y="3102"/>
              <a:ext cx="432" cy="15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2" name="Line 291"/>
            <p:cNvSpPr>
              <a:spLocks noChangeShapeType="1"/>
            </p:cNvSpPr>
            <p:nvPr/>
          </p:nvSpPr>
          <p:spPr bwMode="auto">
            <a:xfrm>
              <a:off x="2748" y="2640"/>
              <a:ext cx="294" cy="35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1126890" y="6454869"/>
            <a:ext cx="680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Third party names are the property of their owners.</a:t>
            </a:r>
          </a:p>
        </p:txBody>
      </p:sp>
    </p:spTree>
    <p:extLst>
      <p:ext uri="{BB962C8B-B14F-4D97-AF65-F5344CB8AC3E}">
        <p14:creationId xmlns:p14="http://schemas.microsoft.com/office/powerpoint/2010/main" val="563246150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Title 136"/>
          <p:cNvSpPr>
            <a:spLocks noGrp="1"/>
          </p:cNvSpPr>
          <p:nvPr>
            <p:ph type="title"/>
          </p:nvPr>
        </p:nvSpPr>
        <p:spPr>
          <a:xfrm>
            <a:off x="457199" y="274638"/>
            <a:ext cx="8505979" cy="850106"/>
          </a:xfrm>
        </p:spPr>
        <p:txBody>
          <a:bodyPr>
            <a:normAutofit fontScale="90000"/>
          </a:bodyPr>
          <a:lstStyle/>
          <a:p>
            <a:r>
              <a:rPr lang="en-GB" dirty="0"/>
              <a:t>Our host/device Platform Model and </a:t>
            </a:r>
            <a:r>
              <a:rPr lang="en-GB" dirty="0" err="1"/>
              <a:t>OpenMP</a:t>
            </a:r>
            <a:endParaRPr lang="en-GB" dirty="0"/>
          </a:p>
        </p:txBody>
      </p:sp>
      <p:grpSp>
        <p:nvGrpSpPr>
          <p:cNvPr id="5" name="Group 292"/>
          <p:cNvGrpSpPr>
            <a:grpSpLocks/>
          </p:cNvGrpSpPr>
          <p:nvPr/>
        </p:nvGrpSpPr>
        <p:grpSpPr bwMode="auto">
          <a:xfrm>
            <a:off x="1403648" y="1254090"/>
            <a:ext cx="5790449" cy="3059014"/>
            <a:chOff x="1974" y="1823"/>
            <a:chExt cx="3300" cy="1706"/>
          </a:xfrm>
        </p:grpSpPr>
        <p:sp>
          <p:nvSpPr>
            <p:cNvPr id="6" name="Text Box 51"/>
            <p:cNvSpPr txBox="1">
              <a:spLocks noChangeArrowheads="1"/>
            </p:cNvSpPr>
            <p:nvPr/>
          </p:nvSpPr>
          <p:spPr bwMode="auto">
            <a:xfrm>
              <a:off x="1974" y="2375"/>
              <a:ext cx="897" cy="39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 fontAlgn="auto">
                <a:spcBef>
                  <a:spcPct val="50000"/>
                </a:spcBef>
                <a:spcAft>
                  <a:spcPts val="0"/>
                </a:spcAft>
                <a:defRPr/>
              </a:pPr>
              <a:r>
                <a:rPr lang="en-US" sz="2000" b="1" kern="0" dirty="0">
                  <a:solidFill>
                    <a:prstClr val="black"/>
                  </a:solidFill>
                  <a:latin typeface="Trebuchet MS"/>
                </a:rPr>
                <a:t>Processing Element</a:t>
              </a:r>
            </a:p>
          </p:txBody>
        </p:sp>
        <p:sp>
          <p:nvSpPr>
            <p:cNvPr id="7" name="Text Box 53"/>
            <p:cNvSpPr txBox="1">
              <a:spLocks noChangeArrowheads="1"/>
            </p:cNvSpPr>
            <p:nvPr/>
          </p:nvSpPr>
          <p:spPr bwMode="auto">
            <a:xfrm>
              <a:off x="3653" y="3271"/>
              <a:ext cx="1280" cy="22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 fontAlgn="auto">
                <a:spcBef>
                  <a:spcPct val="50000"/>
                </a:spcBef>
                <a:spcAft>
                  <a:spcPts val="0"/>
                </a:spcAft>
                <a:defRPr/>
              </a:pPr>
              <a:r>
                <a:rPr lang="en-US" sz="2000" b="1" kern="0" dirty="0">
                  <a:solidFill>
                    <a:prstClr val="black"/>
                  </a:solidFill>
                  <a:latin typeface="Trebuchet MS"/>
                </a:rPr>
                <a:t>Device</a:t>
              </a:r>
            </a:p>
          </p:txBody>
        </p:sp>
        <p:grpSp>
          <p:nvGrpSpPr>
            <p:cNvPr id="8" name="Group 287"/>
            <p:cNvGrpSpPr>
              <a:grpSpLocks/>
            </p:cNvGrpSpPr>
            <p:nvPr/>
          </p:nvGrpSpPr>
          <p:grpSpPr bwMode="auto">
            <a:xfrm>
              <a:off x="2955" y="1823"/>
              <a:ext cx="2319" cy="1327"/>
              <a:chOff x="2955" y="1823"/>
              <a:chExt cx="2319" cy="1327"/>
            </a:xfrm>
          </p:grpSpPr>
          <p:grpSp>
            <p:nvGrpSpPr>
              <p:cNvPr id="13" name="Group 215"/>
              <p:cNvGrpSpPr>
                <a:grpSpLocks/>
              </p:cNvGrpSpPr>
              <p:nvPr/>
            </p:nvGrpSpPr>
            <p:grpSpPr bwMode="auto">
              <a:xfrm>
                <a:off x="3660" y="1823"/>
                <a:ext cx="892" cy="588"/>
                <a:chOff x="4314" y="1823"/>
                <a:chExt cx="892" cy="588"/>
              </a:xfrm>
            </p:grpSpPr>
            <p:sp>
              <p:nvSpPr>
                <p:cNvPr id="115" name="Rectangle 140"/>
                <p:cNvSpPr>
                  <a:spLocks noChangeArrowheads="1"/>
                </p:cNvSpPr>
                <p:nvPr/>
              </p:nvSpPr>
              <p:spPr bwMode="auto">
                <a:xfrm>
                  <a:off x="4314" y="1823"/>
                  <a:ext cx="892" cy="588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 kern="0">
                    <a:solidFill>
                      <a:sysClr val="windowText" lastClr="000000"/>
                    </a:solidFill>
                  </a:endParaRPr>
                </a:p>
              </p:txBody>
            </p:sp>
            <p:grpSp>
              <p:nvGrpSpPr>
                <p:cNvPr id="116" name="Group 141"/>
                <p:cNvGrpSpPr>
                  <a:grpSpLocks/>
                </p:cNvGrpSpPr>
                <p:nvPr/>
              </p:nvGrpSpPr>
              <p:grpSpPr bwMode="auto">
                <a:xfrm>
                  <a:off x="4608" y="1824"/>
                  <a:ext cx="550" cy="346"/>
                  <a:chOff x="3958" y="2316"/>
                  <a:chExt cx="550" cy="346"/>
                </a:xfrm>
              </p:grpSpPr>
              <p:sp>
                <p:nvSpPr>
                  <p:cNvPr id="131" name="Rectangle 142"/>
                  <p:cNvSpPr>
                    <a:spLocks noChangeArrowheads="1"/>
                  </p:cNvSpPr>
                  <p:nvPr/>
                </p:nvSpPr>
                <p:spPr bwMode="auto">
                  <a:xfrm>
                    <a:off x="3958" y="2372"/>
                    <a:ext cx="550" cy="29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32" name="Rectangle 143"/>
                  <p:cNvSpPr>
                    <a:spLocks noChangeArrowheads="1"/>
                  </p:cNvSpPr>
                  <p:nvPr/>
                </p:nvSpPr>
                <p:spPr bwMode="auto">
                  <a:xfrm>
                    <a:off x="3984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33" name="Rectangle 144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34" name="Rectangle 145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35" name="Rectangle 146"/>
                  <p:cNvSpPr>
                    <a:spLocks noChangeArrowheads="1"/>
                  </p:cNvSpPr>
                  <p:nvPr/>
                </p:nvSpPr>
                <p:spPr bwMode="auto">
                  <a:xfrm>
                    <a:off x="442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36" name="Text Box 147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2" y="2316"/>
                    <a:ext cx="336" cy="28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 fontAlgn="auto">
                      <a:spcBef>
                        <a:spcPct val="50000"/>
                      </a:spcBef>
                      <a:spcAft>
                        <a:spcPts val="0"/>
                      </a:spcAft>
                      <a:defRPr/>
                    </a:pPr>
                    <a:r>
                      <a:rPr lang="en-US" kern="0">
                        <a:solidFill>
                          <a:sysClr val="windowText" lastClr="000000"/>
                        </a:solidFill>
                      </a:rPr>
                      <a:t>…</a:t>
                    </a:r>
                  </a:p>
                </p:txBody>
              </p:sp>
            </p:grpSp>
            <p:grpSp>
              <p:nvGrpSpPr>
                <p:cNvPr id="117" name="Group 148"/>
                <p:cNvGrpSpPr>
                  <a:grpSpLocks/>
                </p:cNvGrpSpPr>
                <p:nvPr/>
              </p:nvGrpSpPr>
              <p:grpSpPr bwMode="auto">
                <a:xfrm>
                  <a:off x="4480" y="1911"/>
                  <a:ext cx="550" cy="346"/>
                  <a:chOff x="3958" y="2316"/>
                  <a:chExt cx="550" cy="346"/>
                </a:xfrm>
              </p:grpSpPr>
              <p:sp>
                <p:nvSpPr>
                  <p:cNvPr id="125" name="Rectangle 149"/>
                  <p:cNvSpPr>
                    <a:spLocks noChangeArrowheads="1"/>
                  </p:cNvSpPr>
                  <p:nvPr/>
                </p:nvSpPr>
                <p:spPr bwMode="auto">
                  <a:xfrm>
                    <a:off x="3958" y="2372"/>
                    <a:ext cx="550" cy="29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26" name="Rectangle 150"/>
                  <p:cNvSpPr>
                    <a:spLocks noChangeArrowheads="1"/>
                  </p:cNvSpPr>
                  <p:nvPr/>
                </p:nvSpPr>
                <p:spPr bwMode="auto">
                  <a:xfrm>
                    <a:off x="3984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27" name="Rectangle 151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28" name="Rectangle 152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29" name="Rectangle 153"/>
                  <p:cNvSpPr>
                    <a:spLocks noChangeArrowheads="1"/>
                  </p:cNvSpPr>
                  <p:nvPr/>
                </p:nvSpPr>
                <p:spPr bwMode="auto">
                  <a:xfrm>
                    <a:off x="442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30" name="Text Box 154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2" y="2316"/>
                    <a:ext cx="336" cy="28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 fontAlgn="auto">
                      <a:spcBef>
                        <a:spcPct val="50000"/>
                      </a:spcBef>
                      <a:spcAft>
                        <a:spcPts val="0"/>
                      </a:spcAft>
                      <a:defRPr/>
                    </a:pPr>
                    <a:r>
                      <a:rPr lang="en-US" kern="0">
                        <a:solidFill>
                          <a:sysClr val="windowText" lastClr="000000"/>
                        </a:solidFill>
                      </a:rPr>
                      <a:t>…</a:t>
                    </a:r>
                  </a:p>
                </p:txBody>
              </p:sp>
            </p:grpSp>
            <p:grpSp>
              <p:nvGrpSpPr>
                <p:cNvPr id="118" name="Group 155"/>
                <p:cNvGrpSpPr>
                  <a:grpSpLocks/>
                </p:cNvGrpSpPr>
                <p:nvPr/>
              </p:nvGrpSpPr>
              <p:grpSpPr bwMode="auto">
                <a:xfrm>
                  <a:off x="4368" y="2016"/>
                  <a:ext cx="550" cy="346"/>
                  <a:chOff x="3958" y="2316"/>
                  <a:chExt cx="550" cy="346"/>
                </a:xfrm>
              </p:grpSpPr>
              <p:sp>
                <p:nvSpPr>
                  <p:cNvPr id="119" name="Rectangle 156"/>
                  <p:cNvSpPr>
                    <a:spLocks noChangeArrowheads="1"/>
                  </p:cNvSpPr>
                  <p:nvPr/>
                </p:nvSpPr>
                <p:spPr bwMode="auto">
                  <a:xfrm>
                    <a:off x="3958" y="2372"/>
                    <a:ext cx="550" cy="29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20" name="Rectangle 157"/>
                  <p:cNvSpPr>
                    <a:spLocks noChangeArrowheads="1"/>
                  </p:cNvSpPr>
                  <p:nvPr/>
                </p:nvSpPr>
                <p:spPr bwMode="auto">
                  <a:xfrm>
                    <a:off x="3984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21" name="Rectangle 158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22" name="Rectangle 159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23" name="Rectangle 160"/>
                  <p:cNvSpPr>
                    <a:spLocks noChangeArrowheads="1"/>
                  </p:cNvSpPr>
                  <p:nvPr/>
                </p:nvSpPr>
                <p:spPr bwMode="auto">
                  <a:xfrm>
                    <a:off x="442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24" name="Text Box 161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2" y="2316"/>
                    <a:ext cx="336" cy="28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 fontAlgn="auto">
                      <a:spcBef>
                        <a:spcPct val="50000"/>
                      </a:spcBef>
                      <a:spcAft>
                        <a:spcPts val="0"/>
                      </a:spcAft>
                      <a:defRPr/>
                    </a:pPr>
                    <a:r>
                      <a:rPr lang="en-US" kern="0">
                        <a:solidFill>
                          <a:sysClr val="windowText" lastClr="000000"/>
                        </a:solidFill>
                      </a:rPr>
                      <a:t>…</a:t>
                    </a:r>
                  </a:p>
                </p:txBody>
              </p:sp>
            </p:grpSp>
          </p:grpSp>
          <p:sp>
            <p:nvSpPr>
              <p:cNvPr id="14" name="Line 162"/>
              <p:cNvSpPr>
                <a:spLocks noChangeShapeType="1"/>
              </p:cNvSpPr>
              <p:nvPr/>
            </p:nvSpPr>
            <p:spPr bwMode="auto">
              <a:xfrm>
                <a:off x="4556" y="2117"/>
                <a:ext cx="96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kern="0">
                  <a:solidFill>
                    <a:sysClr val="windowText" lastClr="000000"/>
                  </a:solidFill>
                </a:endParaRPr>
              </a:p>
            </p:txBody>
          </p:sp>
          <p:grpSp>
            <p:nvGrpSpPr>
              <p:cNvPr id="15" name="Group 251"/>
              <p:cNvGrpSpPr>
                <a:grpSpLocks/>
              </p:cNvGrpSpPr>
              <p:nvPr/>
            </p:nvGrpSpPr>
            <p:grpSpPr bwMode="auto">
              <a:xfrm>
                <a:off x="3351" y="2157"/>
                <a:ext cx="986" cy="588"/>
                <a:chOff x="4080" y="2102"/>
                <a:chExt cx="986" cy="588"/>
              </a:xfrm>
            </p:grpSpPr>
            <p:grpSp>
              <p:nvGrpSpPr>
                <p:cNvPr id="84" name="Group 252"/>
                <p:cNvGrpSpPr>
                  <a:grpSpLocks/>
                </p:cNvGrpSpPr>
                <p:nvPr/>
              </p:nvGrpSpPr>
              <p:grpSpPr bwMode="auto">
                <a:xfrm>
                  <a:off x="4176" y="2304"/>
                  <a:ext cx="550" cy="346"/>
                  <a:chOff x="3958" y="2316"/>
                  <a:chExt cx="550" cy="346"/>
                </a:xfrm>
              </p:grpSpPr>
              <p:sp>
                <p:nvSpPr>
                  <p:cNvPr id="109" name="Rectangle 253"/>
                  <p:cNvSpPr>
                    <a:spLocks noChangeArrowheads="1"/>
                  </p:cNvSpPr>
                  <p:nvPr/>
                </p:nvSpPr>
                <p:spPr bwMode="auto">
                  <a:xfrm>
                    <a:off x="3958" y="2372"/>
                    <a:ext cx="550" cy="29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10" name="Rectangle 254"/>
                  <p:cNvSpPr>
                    <a:spLocks noChangeArrowheads="1"/>
                  </p:cNvSpPr>
                  <p:nvPr/>
                </p:nvSpPr>
                <p:spPr bwMode="auto">
                  <a:xfrm>
                    <a:off x="3984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11" name="Rectangle 255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12" name="Rectangle 256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13" name="Rectangle 257"/>
                  <p:cNvSpPr>
                    <a:spLocks noChangeArrowheads="1"/>
                  </p:cNvSpPr>
                  <p:nvPr/>
                </p:nvSpPr>
                <p:spPr bwMode="auto">
                  <a:xfrm>
                    <a:off x="442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14" name="Text Box 25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2" y="2316"/>
                    <a:ext cx="336" cy="28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 fontAlgn="auto">
                      <a:spcBef>
                        <a:spcPct val="50000"/>
                      </a:spcBef>
                      <a:spcAft>
                        <a:spcPts val="0"/>
                      </a:spcAft>
                      <a:defRPr/>
                    </a:pPr>
                    <a:r>
                      <a:rPr lang="en-US" kern="0">
                        <a:solidFill>
                          <a:sysClr val="windowText" lastClr="000000"/>
                        </a:solidFill>
                      </a:rPr>
                      <a:t>…</a:t>
                    </a:r>
                  </a:p>
                </p:txBody>
              </p:sp>
            </p:grpSp>
            <p:sp>
              <p:nvSpPr>
                <p:cNvPr id="85" name="Line 259"/>
                <p:cNvSpPr>
                  <a:spLocks noChangeShapeType="1"/>
                </p:cNvSpPr>
                <p:nvPr/>
              </p:nvSpPr>
              <p:spPr bwMode="auto">
                <a:xfrm>
                  <a:off x="4778" y="2618"/>
                  <a:ext cx="96" cy="0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86" name="Rectangle 260"/>
                <p:cNvSpPr>
                  <a:spLocks noChangeArrowheads="1"/>
                </p:cNvSpPr>
                <p:nvPr/>
              </p:nvSpPr>
              <p:spPr bwMode="auto">
                <a:xfrm>
                  <a:off x="4080" y="2102"/>
                  <a:ext cx="892" cy="588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 kern="0">
                    <a:solidFill>
                      <a:sysClr val="windowText" lastClr="000000"/>
                    </a:solidFill>
                  </a:endParaRPr>
                </a:p>
              </p:txBody>
            </p:sp>
            <p:grpSp>
              <p:nvGrpSpPr>
                <p:cNvPr id="87" name="Group 261"/>
                <p:cNvGrpSpPr>
                  <a:grpSpLocks/>
                </p:cNvGrpSpPr>
                <p:nvPr/>
              </p:nvGrpSpPr>
              <p:grpSpPr bwMode="auto">
                <a:xfrm>
                  <a:off x="4368" y="2112"/>
                  <a:ext cx="550" cy="346"/>
                  <a:chOff x="3958" y="2316"/>
                  <a:chExt cx="550" cy="346"/>
                </a:xfrm>
              </p:grpSpPr>
              <p:sp>
                <p:nvSpPr>
                  <p:cNvPr id="103" name="Rectangle 262"/>
                  <p:cNvSpPr>
                    <a:spLocks noChangeArrowheads="1"/>
                  </p:cNvSpPr>
                  <p:nvPr/>
                </p:nvSpPr>
                <p:spPr bwMode="auto">
                  <a:xfrm>
                    <a:off x="3958" y="2372"/>
                    <a:ext cx="550" cy="29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04" name="Rectangle 263"/>
                  <p:cNvSpPr>
                    <a:spLocks noChangeArrowheads="1"/>
                  </p:cNvSpPr>
                  <p:nvPr/>
                </p:nvSpPr>
                <p:spPr bwMode="auto">
                  <a:xfrm>
                    <a:off x="3984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05" name="Rectangle 264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06" name="Rectangle 265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07" name="Rectangle 266"/>
                  <p:cNvSpPr>
                    <a:spLocks noChangeArrowheads="1"/>
                  </p:cNvSpPr>
                  <p:nvPr/>
                </p:nvSpPr>
                <p:spPr bwMode="auto">
                  <a:xfrm>
                    <a:off x="442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08" name="Text Box 267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2" y="2316"/>
                    <a:ext cx="336" cy="28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 fontAlgn="auto">
                      <a:spcBef>
                        <a:spcPct val="50000"/>
                      </a:spcBef>
                      <a:spcAft>
                        <a:spcPts val="0"/>
                      </a:spcAft>
                      <a:defRPr/>
                    </a:pPr>
                    <a:r>
                      <a:rPr lang="en-US" kern="0">
                        <a:solidFill>
                          <a:sysClr val="windowText" lastClr="000000"/>
                        </a:solidFill>
                      </a:rPr>
                      <a:t>…</a:t>
                    </a:r>
                  </a:p>
                </p:txBody>
              </p:sp>
            </p:grpSp>
            <p:grpSp>
              <p:nvGrpSpPr>
                <p:cNvPr id="88" name="Group 268"/>
                <p:cNvGrpSpPr>
                  <a:grpSpLocks/>
                </p:cNvGrpSpPr>
                <p:nvPr/>
              </p:nvGrpSpPr>
              <p:grpSpPr bwMode="auto">
                <a:xfrm>
                  <a:off x="4246" y="2190"/>
                  <a:ext cx="550" cy="346"/>
                  <a:chOff x="3958" y="2316"/>
                  <a:chExt cx="550" cy="346"/>
                </a:xfrm>
              </p:grpSpPr>
              <p:sp>
                <p:nvSpPr>
                  <p:cNvPr id="97" name="Rectangle 269"/>
                  <p:cNvSpPr>
                    <a:spLocks noChangeArrowheads="1"/>
                  </p:cNvSpPr>
                  <p:nvPr/>
                </p:nvSpPr>
                <p:spPr bwMode="auto">
                  <a:xfrm>
                    <a:off x="3958" y="2372"/>
                    <a:ext cx="550" cy="29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98" name="Rectangle 270"/>
                  <p:cNvSpPr>
                    <a:spLocks noChangeArrowheads="1"/>
                  </p:cNvSpPr>
                  <p:nvPr/>
                </p:nvSpPr>
                <p:spPr bwMode="auto">
                  <a:xfrm>
                    <a:off x="3984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99" name="Rectangle 271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00" name="Rectangle 272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01" name="Rectangle 273"/>
                  <p:cNvSpPr>
                    <a:spLocks noChangeArrowheads="1"/>
                  </p:cNvSpPr>
                  <p:nvPr/>
                </p:nvSpPr>
                <p:spPr bwMode="auto">
                  <a:xfrm>
                    <a:off x="442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02" name="Text Box 274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2" y="2316"/>
                    <a:ext cx="336" cy="28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 fontAlgn="auto">
                      <a:spcBef>
                        <a:spcPct val="50000"/>
                      </a:spcBef>
                      <a:spcAft>
                        <a:spcPts val="0"/>
                      </a:spcAft>
                      <a:defRPr/>
                    </a:pPr>
                    <a:r>
                      <a:rPr lang="en-US" kern="0">
                        <a:solidFill>
                          <a:sysClr val="windowText" lastClr="000000"/>
                        </a:solidFill>
                      </a:rPr>
                      <a:t>…</a:t>
                    </a:r>
                  </a:p>
                </p:txBody>
              </p:sp>
            </p:grpSp>
            <p:grpSp>
              <p:nvGrpSpPr>
                <p:cNvPr id="89" name="Group 275"/>
                <p:cNvGrpSpPr>
                  <a:grpSpLocks/>
                </p:cNvGrpSpPr>
                <p:nvPr/>
              </p:nvGrpSpPr>
              <p:grpSpPr bwMode="auto">
                <a:xfrm>
                  <a:off x="4128" y="2294"/>
                  <a:ext cx="550" cy="346"/>
                  <a:chOff x="3958" y="2316"/>
                  <a:chExt cx="550" cy="346"/>
                </a:xfrm>
              </p:grpSpPr>
              <p:sp>
                <p:nvSpPr>
                  <p:cNvPr id="91" name="Rectangle 276"/>
                  <p:cNvSpPr>
                    <a:spLocks noChangeArrowheads="1"/>
                  </p:cNvSpPr>
                  <p:nvPr/>
                </p:nvSpPr>
                <p:spPr bwMode="auto">
                  <a:xfrm>
                    <a:off x="3958" y="2372"/>
                    <a:ext cx="550" cy="29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92" name="Rectangle 277"/>
                  <p:cNvSpPr>
                    <a:spLocks noChangeArrowheads="1"/>
                  </p:cNvSpPr>
                  <p:nvPr/>
                </p:nvSpPr>
                <p:spPr bwMode="auto">
                  <a:xfrm>
                    <a:off x="3984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93" name="Rectangle 278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94" name="Rectangle 279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95" name="Rectangle 280"/>
                  <p:cNvSpPr>
                    <a:spLocks noChangeArrowheads="1"/>
                  </p:cNvSpPr>
                  <p:nvPr/>
                </p:nvSpPr>
                <p:spPr bwMode="auto">
                  <a:xfrm>
                    <a:off x="442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96" name="Text Box 281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2" y="2316"/>
                    <a:ext cx="336" cy="28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 fontAlgn="auto">
                      <a:spcBef>
                        <a:spcPct val="50000"/>
                      </a:spcBef>
                      <a:spcAft>
                        <a:spcPts val="0"/>
                      </a:spcAft>
                      <a:defRPr/>
                    </a:pPr>
                    <a:r>
                      <a:rPr lang="en-US" kern="0">
                        <a:solidFill>
                          <a:sysClr val="windowText" lastClr="000000"/>
                        </a:solidFill>
                      </a:rPr>
                      <a:t>…</a:t>
                    </a:r>
                  </a:p>
                </p:txBody>
              </p:sp>
            </p:grpSp>
            <p:sp>
              <p:nvSpPr>
                <p:cNvPr id="90" name="Line 282"/>
                <p:cNvSpPr>
                  <a:spLocks noChangeShapeType="1"/>
                </p:cNvSpPr>
                <p:nvPr/>
              </p:nvSpPr>
              <p:spPr bwMode="auto">
                <a:xfrm>
                  <a:off x="4970" y="2396"/>
                  <a:ext cx="96" cy="0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 kern="0">
                    <a:solidFill>
                      <a:sysClr val="windowText" lastClr="000000"/>
                    </a:solidFill>
                  </a:endParaRPr>
                </a:p>
              </p:txBody>
            </p:sp>
          </p:grpSp>
          <p:grpSp>
            <p:nvGrpSpPr>
              <p:cNvPr id="16" name="Group 219"/>
              <p:cNvGrpSpPr>
                <a:grpSpLocks/>
              </p:cNvGrpSpPr>
              <p:nvPr/>
            </p:nvGrpSpPr>
            <p:grpSpPr bwMode="auto">
              <a:xfrm>
                <a:off x="3168" y="2346"/>
                <a:ext cx="986" cy="588"/>
                <a:chOff x="4080" y="2102"/>
                <a:chExt cx="986" cy="588"/>
              </a:xfrm>
            </p:grpSpPr>
            <p:grpSp>
              <p:nvGrpSpPr>
                <p:cNvPr id="53" name="Group 220"/>
                <p:cNvGrpSpPr>
                  <a:grpSpLocks/>
                </p:cNvGrpSpPr>
                <p:nvPr/>
              </p:nvGrpSpPr>
              <p:grpSpPr bwMode="auto">
                <a:xfrm>
                  <a:off x="4176" y="2304"/>
                  <a:ext cx="550" cy="346"/>
                  <a:chOff x="3958" y="2316"/>
                  <a:chExt cx="550" cy="346"/>
                </a:xfrm>
              </p:grpSpPr>
              <p:sp>
                <p:nvSpPr>
                  <p:cNvPr id="78" name="Rectangle 221"/>
                  <p:cNvSpPr>
                    <a:spLocks noChangeArrowheads="1"/>
                  </p:cNvSpPr>
                  <p:nvPr/>
                </p:nvSpPr>
                <p:spPr bwMode="auto">
                  <a:xfrm>
                    <a:off x="3958" y="2372"/>
                    <a:ext cx="550" cy="29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79" name="Rectangle 222"/>
                  <p:cNvSpPr>
                    <a:spLocks noChangeArrowheads="1"/>
                  </p:cNvSpPr>
                  <p:nvPr/>
                </p:nvSpPr>
                <p:spPr bwMode="auto">
                  <a:xfrm>
                    <a:off x="3984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80" name="Rectangle 223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81" name="Rectangle 224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82" name="Rectangle 225"/>
                  <p:cNvSpPr>
                    <a:spLocks noChangeArrowheads="1"/>
                  </p:cNvSpPr>
                  <p:nvPr/>
                </p:nvSpPr>
                <p:spPr bwMode="auto">
                  <a:xfrm>
                    <a:off x="442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83" name="Text Box 226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2" y="2316"/>
                    <a:ext cx="336" cy="28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 fontAlgn="auto">
                      <a:spcBef>
                        <a:spcPct val="50000"/>
                      </a:spcBef>
                      <a:spcAft>
                        <a:spcPts val="0"/>
                      </a:spcAft>
                      <a:defRPr/>
                    </a:pPr>
                    <a:r>
                      <a:rPr lang="en-US" kern="0">
                        <a:solidFill>
                          <a:sysClr val="windowText" lastClr="000000"/>
                        </a:solidFill>
                      </a:rPr>
                      <a:t>…</a:t>
                    </a:r>
                  </a:p>
                </p:txBody>
              </p:sp>
            </p:grpSp>
            <p:sp>
              <p:nvSpPr>
                <p:cNvPr id="54" name="Line 227"/>
                <p:cNvSpPr>
                  <a:spLocks noChangeShapeType="1"/>
                </p:cNvSpPr>
                <p:nvPr/>
              </p:nvSpPr>
              <p:spPr bwMode="auto">
                <a:xfrm>
                  <a:off x="4778" y="2618"/>
                  <a:ext cx="96" cy="0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55" name="Rectangle 228"/>
                <p:cNvSpPr>
                  <a:spLocks noChangeArrowheads="1"/>
                </p:cNvSpPr>
                <p:nvPr/>
              </p:nvSpPr>
              <p:spPr bwMode="auto">
                <a:xfrm>
                  <a:off x="4080" y="2102"/>
                  <a:ext cx="892" cy="588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 kern="0">
                    <a:solidFill>
                      <a:sysClr val="windowText" lastClr="000000"/>
                    </a:solidFill>
                  </a:endParaRPr>
                </a:p>
              </p:txBody>
            </p:sp>
            <p:grpSp>
              <p:nvGrpSpPr>
                <p:cNvPr id="56" name="Group 229"/>
                <p:cNvGrpSpPr>
                  <a:grpSpLocks/>
                </p:cNvGrpSpPr>
                <p:nvPr/>
              </p:nvGrpSpPr>
              <p:grpSpPr bwMode="auto">
                <a:xfrm>
                  <a:off x="4368" y="2112"/>
                  <a:ext cx="550" cy="346"/>
                  <a:chOff x="3958" y="2316"/>
                  <a:chExt cx="550" cy="346"/>
                </a:xfrm>
              </p:grpSpPr>
              <p:sp>
                <p:nvSpPr>
                  <p:cNvPr id="72" name="Rectangle 230"/>
                  <p:cNvSpPr>
                    <a:spLocks noChangeArrowheads="1"/>
                  </p:cNvSpPr>
                  <p:nvPr/>
                </p:nvSpPr>
                <p:spPr bwMode="auto">
                  <a:xfrm>
                    <a:off x="3958" y="2372"/>
                    <a:ext cx="550" cy="29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73" name="Rectangle 231"/>
                  <p:cNvSpPr>
                    <a:spLocks noChangeArrowheads="1"/>
                  </p:cNvSpPr>
                  <p:nvPr/>
                </p:nvSpPr>
                <p:spPr bwMode="auto">
                  <a:xfrm>
                    <a:off x="3984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74" name="Rectangle 232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75" name="Rectangle 233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76" name="Rectangle 234"/>
                  <p:cNvSpPr>
                    <a:spLocks noChangeArrowheads="1"/>
                  </p:cNvSpPr>
                  <p:nvPr/>
                </p:nvSpPr>
                <p:spPr bwMode="auto">
                  <a:xfrm>
                    <a:off x="442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77" name="Text Box 235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2" y="2316"/>
                    <a:ext cx="336" cy="28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 fontAlgn="auto">
                      <a:spcBef>
                        <a:spcPct val="50000"/>
                      </a:spcBef>
                      <a:spcAft>
                        <a:spcPts val="0"/>
                      </a:spcAft>
                      <a:defRPr/>
                    </a:pPr>
                    <a:r>
                      <a:rPr lang="en-US" kern="0">
                        <a:solidFill>
                          <a:sysClr val="windowText" lastClr="000000"/>
                        </a:solidFill>
                      </a:rPr>
                      <a:t>…</a:t>
                    </a:r>
                  </a:p>
                </p:txBody>
              </p:sp>
            </p:grpSp>
            <p:grpSp>
              <p:nvGrpSpPr>
                <p:cNvPr id="57" name="Group 236"/>
                <p:cNvGrpSpPr>
                  <a:grpSpLocks/>
                </p:cNvGrpSpPr>
                <p:nvPr/>
              </p:nvGrpSpPr>
              <p:grpSpPr bwMode="auto">
                <a:xfrm>
                  <a:off x="4246" y="2190"/>
                  <a:ext cx="550" cy="346"/>
                  <a:chOff x="3958" y="2316"/>
                  <a:chExt cx="550" cy="346"/>
                </a:xfrm>
              </p:grpSpPr>
              <p:sp>
                <p:nvSpPr>
                  <p:cNvPr id="66" name="Rectangle 237"/>
                  <p:cNvSpPr>
                    <a:spLocks noChangeArrowheads="1"/>
                  </p:cNvSpPr>
                  <p:nvPr/>
                </p:nvSpPr>
                <p:spPr bwMode="auto">
                  <a:xfrm>
                    <a:off x="3958" y="2372"/>
                    <a:ext cx="550" cy="29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67" name="Rectangle 238"/>
                  <p:cNvSpPr>
                    <a:spLocks noChangeArrowheads="1"/>
                  </p:cNvSpPr>
                  <p:nvPr/>
                </p:nvSpPr>
                <p:spPr bwMode="auto">
                  <a:xfrm>
                    <a:off x="3984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68" name="Rectangle 239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69" name="Rectangle 240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70" name="Rectangle 241"/>
                  <p:cNvSpPr>
                    <a:spLocks noChangeArrowheads="1"/>
                  </p:cNvSpPr>
                  <p:nvPr/>
                </p:nvSpPr>
                <p:spPr bwMode="auto">
                  <a:xfrm>
                    <a:off x="442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71" name="Text Box 242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2" y="2316"/>
                    <a:ext cx="336" cy="28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 fontAlgn="auto">
                      <a:spcBef>
                        <a:spcPct val="50000"/>
                      </a:spcBef>
                      <a:spcAft>
                        <a:spcPts val="0"/>
                      </a:spcAft>
                      <a:defRPr/>
                    </a:pPr>
                    <a:r>
                      <a:rPr lang="en-US" kern="0">
                        <a:solidFill>
                          <a:sysClr val="windowText" lastClr="000000"/>
                        </a:solidFill>
                      </a:rPr>
                      <a:t>…</a:t>
                    </a:r>
                  </a:p>
                </p:txBody>
              </p:sp>
            </p:grpSp>
            <p:grpSp>
              <p:nvGrpSpPr>
                <p:cNvPr id="58" name="Group 243"/>
                <p:cNvGrpSpPr>
                  <a:grpSpLocks/>
                </p:cNvGrpSpPr>
                <p:nvPr/>
              </p:nvGrpSpPr>
              <p:grpSpPr bwMode="auto">
                <a:xfrm>
                  <a:off x="4128" y="2294"/>
                  <a:ext cx="550" cy="346"/>
                  <a:chOff x="3958" y="2316"/>
                  <a:chExt cx="550" cy="346"/>
                </a:xfrm>
              </p:grpSpPr>
              <p:sp>
                <p:nvSpPr>
                  <p:cNvPr id="60" name="Rectangle 244"/>
                  <p:cNvSpPr>
                    <a:spLocks noChangeArrowheads="1"/>
                  </p:cNvSpPr>
                  <p:nvPr/>
                </p:nvSpPr>
                <p:spPr bwMode="auto">
                  <a:xfrm>
                    <a:off x="3958" y="2372"/>
                    <a:ext cx="550" cy="29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61" name="Rectangle 245"/>
                  <p:cNvSpPr>
                    <a:spLocks noChangeArrowheads="1"/>
                  </p:cNvSpPr>
                  <p:nvPr/>
                </p:nvSpPr>
                <p:spPr bwMode="auto">
                  <a:xfrm>
                    <a:off x="3984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62" name="Rectangle 246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63" name="Rectangle 247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64" name="Rectangle 248"/>
                  <p:cNvSpPr>
                    <a:spLocks noChangeArrowheads="1"/>
                  </p:cNvSpPr>
                  <p:nvPr/>
                </p:nvSpPr>
                <p:spPr bwMode="auto">
                  <a:xfrm>
                    <a:off x="442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65" name="Text Box 249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2" y="2316"/>
                    <a:ext cx="336" cy="28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 fontAlgn="auto">
                      <a:spcBef>
                        <a:spcPct val="50000"/>
                      </a:spcBef>
                      <a:spcAft>
                        <a:spcPts val="0"/>
                      </a:spcAft>
                      <a:defRPr/>
                    </a:pPr>
                    <a:r>
                      <a:rPr lang="en-US" kern="0">
                        <a:solidFill>
                          <a:sysClr val="windowText" lastClr="000000"/>
                        </a:solidFill>
                      </a:rPr>
                      <a:t>…</a:t>
                    </a:r>
                  </a:p>
                </p:txBody>
              </p:sp>
            </p:grpSp>
            <p:sp>
              <p:nvSpPr>
                <p:cNvPr id="59" name="Line 250"/>
                <p:cNvSpPr>
                  <a:spLocks noChangeShapeType="1"/>
                </p:cNvSpPr>
                <p:nvPr/>
              </p:nvSpPr>
              <p:spPr bwMode="auto">
                <a:xfrm>
                  <a:off x="4970" y="2396"/>
                  <a:ext cx="96" cy="0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 kern="0">
                    <a:solidFill>
                      <a:sysClr val="windowText" lastClr="000000"/>
                    </a:solidFill>
                  </a:endParaRPr>
                </a:p>
              </p:txBody>
            </p:sp>
          </p:grpSp>
          <p:grpSp>
            <p:nvGrpSpPr>
              <p:cNvPr id="17" name="Group 216"/>
              <p:cNvGrpSpPr>
                <a:grpSpLocks/>
              </p:cNvGrpSpPr>
              <p:nvPr/>
            </p:nvGrpSpPr>
            <p:grpSpPr bwMode="auto">
              <a:xfrm>
                <a:off x="2955" y="2562"/>
                <a:ext cx="986" cy="588"/>
                <a:chOff x="4080" y="2102"/>
                <a:chExt cx="986" cy="588"/>
              </a:xfrm>
            </p:grpSpPr>
            <p:grpSp>
              <p:nvGrpSpPr>
                <p:cNvPr id="22" name="Group 69"/>
                <p:cNvGrpSpPr>
                  <a:grpSpLocks/>
                </p:cNvGrpSpPr>
                <p:nvPr/>
              </p:nvGrpSpPr>
              <p:grpSpPr bwMode="auto">
                <a:xfrm>
                  <a:off x="4176" y="2304"/>
                  <a:ext cx="550" cy="346"/>
                  <a:chOff x="3958" y="2316"/>
                  <a:chExt cx="550" cy="346"/>
                </a:xfrm>
              </p:grpSpPr>
              <p:sp>
                <p:nvSpPr>
                  <p:cNvPr id="47" name="Rectangle 56"/>
                  <p:cNvSpPr>
                    <a:spLocks noChangeArrowheads="1"/>
                  </p:cNvSpPr>
                  <p:nvPr/>
                </p:nvSpPr>
                <p:spPr bwMode="auto">
                  <a:xfrm>
                    <a:off x="3958" y="2372"/>
                    <a:ext cx="550" cy="29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48" name="Rectangle 57"/>
                  <p:cNvSpPr>
                    <a:spLocks noChangeArrowheads="1"/>
                  </p:cNvSpPr>
                  <p:nvPr/>
                </p:nvSpPr>
                <p:spPr bwMode="auto">
                  <a:xfrm>
                    <a:off x="3984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49" name="Rectangle 58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50" name="Rectangle 59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51" name="Rectangle 61"/>
                  <p:cNvSpPr>
                    <a:spLocks noChangeArrowheads="1"/>
                  </p:cNvSpPr>
                  <p:nvPr/>
                </p:nvSpPr>
                <p:spPr bwMode="auto">
                  <a:xfrm>
                    <a:off x="442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52" name="Text Box 6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2" y="2316"/>
                    <a:ext cx="336" cy="28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 fontAlgn="auto">
                      <a:spcBef>
                        <a:spcPct val="50000"/>
                      </a:spcBef>
                      <a:spcAft>
                        <a:spcPts val="0"/>
                      </a:spcAft>
                      <a:defRPr/>
                    </a:pPr>
                    <a:r>
                      <a:rPr lang="en-US" kern="0">
                        <a:solidFill>
                          <a:sysClr val="windowText" lastClr="000000"/>
                        </a:solidFill>
                      </a:rPr>
                      <a:t>…</a:t>
                    </a:r>
                  </a:p>
                </p:txBody>
              </p:sp>
            </p:grpSp>
            <p:sp>
              <p:nvSpPr>
                <p:cNvPr id="23" name="Line 86"/>
                <p:cNvSpPr>
                  <a:spLocks noChangeShapeType="1"/>
                </p:cNvSpPr>
                <p:nvPr/>
              </p:nvSpPr>
              <p:spPr bwMode="auto">
                <a:xfrm>
                  <a:off x="4778" y="2618"/>
                  <a:ext cx="96" cy="0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24" name="Rectangle 115"/>
                <p:cNvSpPr>
                  <a:spLocks noChangeArrowheads="1"/>
                </p:cNvSpPr>
                <p:nvPr/>
              </p:nvSpPr>
              <p:spPr bwMode="auto">
                <a:xfrm>
                  <a:off x="4080" y="2102"/>
                  <a:ext cx="892" cy="588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 kern="0">
                    <a:solidFill>
                      <a:sysClr val="windowText" lastClr="000000"/>
                    </a:solidFill>
                  </a:endParaRPr>
                </a:p>
              </p:txBody>
            </p:sp>
            <p:grpSp>
              <p:nvGrpSpPr>
                <p:cNvPr id="25" name="Group 116"/>
                <p:cNvGrpSpPr>
                  <a:grpSpLocks/>
                </p:cNvGrpSpPr>
                <p:nvPr/>
              </p:nvGrpSpPr>
              <p:grpSpPr bwMode="auto">
                <a:xfrm>
                  <a:off x="4368" y="2112"/>
                  <a:ext cx="550" cy="346"/>
                  <a:chOff x="3958" y="2316"/>
                  <a:chExt cx="550" cy="346"/>
                </a:xfrm>
              </p:grpSpPr>
              <p:sp>
                <p:nvSpPr>
                  <p:cNvPr id="41" name="Rectangle 117"/>
                  <p:cNvSpPr>
                    <a:spLocks noChangeArrowheads="1"/>
                  </p:cNvSpPr>
                  <p:nvPr/>
                </p:nvSpPr>
                <p:spPr bwMode="auto">
                  <a:xfrm>
                    <a:off x="3958" y="2372"/>
                    <a:ext cx="550" cy="29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42" name="Rectangle 118"/>
                  <p:cNvSpPr>
                    <a:spLocks noChangeArrowheads="1"/>
                  </p:cNvSpPr>
                  <p:nvPr/>
                </p:nvSpPr>
                <p:spPr bwMode="auto">
                  <a:xfrm>
                    <a:off x="3984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43" name="Rectangle 119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44" name="Rectangle 120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45" name="Rectangle 121"/>
                  <p:cNvSpPr>
                    <a:spLocks noChangeArrowheads="1"/>
                  </p:cNvSpPr>
                  <p:nvPr/>
                </p:nvSpPr>
                <p:spPr bwMode="auto">
                  <a:xfrm>
                    <a:off x="442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46" name="Text Box 122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2" y="2316"/>
                    <a:ext cx="336" cy="28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 fontAlgn="auto">
                      <a:spcBef>
                        <a:spcPct val="50000"/>
                      </a:spcBef>
                      <a:spcAft>
                        <a:spcPts val="0"/>
                      </a:spcAft>
                      <a:defRPr/>
                    </a:pPr>
                    <a:r>
                      <a:rPr lang="en-US" kern="0">
                        <a:solidFill>
                          <a:sysClr val="windowText" lastClr="000000"/>
                        </a:solidFill>
                      </a:rPr>
                      <a:t>…</a:t>
                    </a:r>
                  </a:p>
                </p:txBody>
              </p:sp>
            </p:grpSp>
            <p:grpSp>
              <p:nvGrpSpPr>
                <p:cNvPr id="26" name="Group 123"/>
                <p:cNvGrpSpPr>
                  <a:grpSpLocks/>
                </p:cNvGrpSpPr>
                <p:nvPr/>
              </p:nvGrpSpPr>
              <p:grpSpPr bwMode="auto">
                <a:xfrm>
                  <a:off x="4246" y="2190"/>
                  <a:ext cx="550" cy="346"/>
                  <a:chOff x="3958" y="2316"/>
                  <a:chExt cx="550" cy="346"/>
                </a:xfrm>
              </p:grpSpPr>
              <p:sp>
                <p:nvSpPr>
                  <p:cNvPr id="35" name="Rectangle 124"/>
                  <p:cNvSpPr>
                    <a:spLocks noChangeArrowheads="1"/>
                  </p:cNvSpPr>
                  <p:nvPr/>
                </p:nvSpPr>
                <p:spPr bwMode="auto">
                  <a:xfrm>
                    <a:off x="3958" y="2372"/>
                    <a:ext cx="550" cy="29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36" name="Rectangle 125"/>
                  <p:cNvSpPr>
                    <a:spLocks noChangeArrowheads="1"/>
                  </p:cNvSpPr>
                  <p:nvPr/>
                </p:nvSpPr>
                <p:spPr bwMode="auto">
                  <a:xfrm>
                    <a:off x="3984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37" name="Rectangle 126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38" name="Rectangle 127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39" name="Rectangle 128"/>
                  <p:cNvSpPr>
                    <a:spLocks noChangeArrowheads="1"/>
                  </p:cNvSpPr>
                  <p:nvPr/>
                </p:nvSpPr>
                <p:spPr bwMode="auto">
                  <a:xfrm>
                    <a:off x="442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40" name="Text Box 129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2" y="2316"/>
                    <a:ext cx="336" cy="28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 fontAlgn="auto">
                      <a:spcBef>
                        <a:spcPct val="50000"/>
                      </a:spcBef>
                      <a:spcAft>
                        <a:spcPts val="0"/>
                      </a:spcAft>
                      <a:defRPr/>
                    </a:pPr>
                    <a:r>
                      <a:rPr lang="en-US" kern="0" dirty="0">
                        <a:solidFill>
                          <a:sysClr val="windowText" lastClr="000000"/>
                        </a:solidFill>
                      </a:rPr>
                      <a:t>…</a:t>
                    </a:r>
                  </a:p>
                </p:txBody>
              </p:sp>
            </p:grpSp>
            <p:grpSp>
              <p:nvGrpSpPr>
                <p:cNvPr id="27" name="Group 130"/>
                <p:cNvGrpSpPr>
                  <a:grpSpLocks/>
                </p:cNvGrpSpPr>
                <p:nvPr/>
              </p:nvGrpSpPr>
              <p:grpSpPr bwMode="auto">
                <a:xfrm>
                  <a:off x="4128" y="2294"/>
                  <a:ext cx="550" cy="346"/>
                  <a:chOff x="3958" y="2316"/>
                  <a:chExt cx="550" cy="346"/>
                </a:xfrm>
              </p:grpSpPr>
              <p:sp>
                <p:nvSpPr>
                  <p:cNvPr id="29" name="Rectangle 131"/>
                  <p:cNvSpPr>
                    <a:spLocks noChangeArrowheads="1"/>
                  </p:cNvSpPr>
                  <p:nvPr/>
                </p:nvSpPr>
                <p:spPr bwMode="auto">
                  <a:xfrm>
                    <a:off x="3958" y="2372"/>
                    <a:ext cx="550" cy="29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30" name="Rectangle 132"/>
                  <p:cNvSpPr>
                    <a:spLocks noChangeArrowheads="1"/>
                  </p:cNvSpPr>
                  <p:nvPr/>
                </p:nvSpPr>
                <p:spPr bwMode="auto">
                  <a:xfrm>
                    <a:off x="3984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31" name="Rectangle 133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32" name="Rectangle 134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33" name="Rectangle 135"/>
                  <p:cNvSpPr>
                    <a:spLocks noChangeArrowheads="1"/>
                  </p:cNvSpPr>
                  <p:nvPr/>
                </p:nvSpPr>
                <p:spPr bwMode="auto">
                  <a:xfrm>
                    <a:off x="442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34" name="Text Box 136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2" y="2316"/>
                    <a:ext cx="336" cy="28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 fontAlgn="auto">
                      <a:spcBef>
                        <a:spcPct val="50000"/>
                      </a:spcBef>
                      <a:spcAft>
                        <a:spcPts val="0"/>
                      </a:spcAft>
                      <a:defRPr/>
                    </a:pPr>
                    <a:r>
                      <a:rPr lang="en-US" kern="0">
                        <a:solidFill>
                          <a:sysClr val="windowText" lastClr="000000"/>
                        </a:solidFill>
                      </a:rPr>
                      <a:t>…</a:t>
                    </a:r>
                  </a:p>
                </p:txBody>
              </p:sp>
            </p:grpSp>
            <p:sp>
              <p:nvSpPr>
                <p:cNvPr id="28" name="Line 137"/>
                <p:cNvSpPr>
                  <a:spLocks noChangeShapeType="1"/>
                </p:cNvSpPr>
                <p:nvPr/>
              </p:nvSpPr>
              <p:spPr bwMode="auto">
                <a:xfrm>
                  <a:off x="4970" y="2396"/>
                  <a:ext cx="96" cy="0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 kern="0">
                    <a:solidFill>
                      <a:sysClr val="windowText" lastClr="000000"/>
                    </a:solidFill>
                  </a:endParaRPr>
                </a:p>
              </p:txBody>
            </p:sp>
          </p:grpSp>
          <p:sp>
            <p:nvSpPr>
              <p:cNvPr id="18" name="Line 214"/>
              <p:cNvSpPr>
                <a:spLocks noChangeShapeType="1"/>
              </p:cNvSpPr>
              <p:nvPr/>
            </p:nvSpPr>
            <p:spPr bwMode="auto">
              <a:xfrm flipV="1">
                <a:off x="3936" y="2112"/>
                <a:ext cx="720" cy="75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9" name="Rectangle 283"/>
              <p:cNvSpPr>
                <a:spLocks noChangeArrowheads="1"/>
              </p:cNvSpPr>
              <p:nvPr/>
            </p:nvSpPr>
            <p:spPr bwMode="auto">
              <a:xfrm>
                <a:off x="4650" y="2403"/>
                <a:ext cx="624" cy="474"/>
              </a:xfrm>
              <a:prstGeom prst="rect">
                <a:avLst/>
              </a:prstGeom>
              <a:solidFill>
                <a:srgbClr val="FFFFFF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0" name="Text Box 284"/>
              <p:cNvSpPr txBox="1">
                <a:spLocks noChangeArrowheads="1"/>
              </p:cNvSpPr>
              <p:nvPr/>
            </p:nvSpPr>
            <p:spPr bwMode="auto">
              <a:xfrm>
                <a:off x="4686" y="2499"/>
                <a:ext cx="546" cy="257"/>
              </a:xfrm>
              <a:prstGeom prst="rect">
                <a:avLst/>
              </a:prstGeom>
              <a:noFill/>
              <a:ln w="38100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 fontAlgn="auto">
                  <a:spcBef>
                    <a:spcPct val="50000"/>
                  </a:spcBef>
                  <a:spcAft>
                    <a:spcPts val="0"/>
                  </a:spcAft>
                  <a:defRPr/>
                </a:pPr>
                <a:r>
                  <a:rPr lang="en-US" b="1" kern="0" dirty="0">
                    <a:solidFill>
                      <a:prstClr val="black"/>
                    </a:solidFill>
                    <a:latin typeface="Trebuchet MS"/>
                  </a:rPr>
                  <a:t>Host</a:t>
                </a:r>
              </a:p>
            </p:txBody>
          </p:sp>
          <p:sp>
            <p:nvSpPr>
              <p:cNvPr id="21" name="Line 286"/>
              <p:cNvSpPr>
                <a:spLocks noChangeShapeType="1"/>
              </p:cNvSpPr>
              <p:nvPr/>
            </p:nvSpPr>
            <p:spPr bwMode="auto">
              <a:xfrm>
                <a:off x="4230" y="2550"/>
                <a:ext cx="426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kern="0">
                  <a:solidFill>
                    <a:sysClr val="windowText" lastClr="000000"/>
                  </a:solidFill>
                </a:endParaRPr>
              </a:p>
            </p:txBody>
          </p:sp>
        </p:grpSp>
        <p:sp>
          <p:nvSpPr>
            <p:cNvPr id="9" name="Text Box 288"/>
            <p:cNvSpPr txBox="1">
              <a:spLocks noChangeArrowheads="1"/>
            </p:cNvSpPr>
            <p:nvPr/>
          </p:nvSpPr>
          <p:spPr bwMode="auto">
            <a:xfrm>
              <a:off x="2425" y="3306"/>
              <a:ext cx="1093" cy="22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 fontAlgn="auto">
                <a:spcBef>
                  <a:spcPct val="50000"/>
                </a:spcBef>
                <a:spcAft>
                  <a:spcPts val="0"/>
                </a:spcAft>
                <a:defRPr/>
              </a:pPr>
              <a:r>
                <a:rPr lang="en-US" sz="2000" b="1" kern="0" dirty="0">
                  <a:solidFill>
                    <a:prstClr val="black"/>
                  </a:solidFill>
                  <a:latin typeface="Trebuchet MS"/>
                </a:rPr>
                <a:t>Compute Unit</a:t>
              </a:r>
            </a:p>
          </p:txBody>
        </p:sp>
        <p:sp>
          <p:nvSpPr>
            <p:cNvPr id="10" name="Line 289"/>
            <p:cNvSpPr>
              <a:spLocks noChangeShapeType="1"/>
            </p:cNvSpPr>
            <p:nvPr/>
          </p:nvSpPr>
          <p:spPr bwMode="auto">
            <a:xfrm flipV="1">
              <a:off x="3024" y="3084"/>
              <a:ext cx="336" cy="25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1" name="Line 290"/>
            <p:cNvSpPr>
              <a:spLocks noChangeShapeType="1"/>
            </p:cNvSpPr>
            <p:nvPr/>
          </p:nvSpPr>
          <p:spPr bwMode="auto">
            <a:xfrm flipH="1" flipV="1">
              <a:off x="3840" y="3102"/>
              <a:ext cx="432" cy="15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2" name="Line 291"/>
            <p:cNvSpPr>
              <a:spLocks noChangeShapeType="1"/>
            </p:cNvSpPr>
            <p:nvPr/>
          </p:nvSpPr>
          <p:spPr bwMode="auto">
            <a:xfrm>
              <a:off x="2748" y="2640"/>
              <a:ext cx="294" cy="35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7109871" y="3504419"/>
            <a:ext cx="185330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C00000"/>
                </a:solidFill>
              </a:rPr>
              <a:t>Target</a:t>
            </a:r>
            <a:r>
              <a:rPr lang="en-US" sz="2000" dirty="0"/>
              <a:t> construct to get onto a device</a:t>
            </a:r>
          </a:p>
        </p:txBody>
      </p:sp>
      <p:sp>
        <p:nvSpPr>
          <p:cNvPr id="139" name="TextBox 138"/>
          <p:cNvSpPr txBox="1"/>
          <p:nvPr/>
        </p:nvSpPr>
        <p:spPr>
          <a:xfrm>
            <a:off x="2430049" y="4872549"/>
            <a:ext cx="416570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C00000"/>
                </a:solidFill>
              </a:rPr>
              <a:t>Teams</a:t>
            </a:r>
            <a:r>
              <a:rPr lang="en-US" sz="2000" dirty="0"/>
              <a:t> construct to create a league of teams with one team of threads on each compute unit.</a:t>
            </a:r>
          </a:p>
          <a:p>
            <a:pPr algn="ctr"/>
            <a:endParaRPr lang="en-US" sz="2000" dirty="0"/>
          </a:p>
          <a:p>
            <a:pPr algn="ctr"/>
            <a:r>
              <a:rPr lang="en-US" sz="2000" b="1" dirty="0">
                <a:solidFill>
                  <a:srgbClr val="C00000"/>
                </a:solidFill>
              </a:rPr>
              <a:t>Distribute</a:t>
            </a:r>
            <a:r>
              <a:rPr lang="en-US" sz="2000" dirty="0">
                <a:solidFill>
                  <a:srgbClr val="C00000"/>
                </a:solidFill>
              </a:rPr>
              <a:t> </a:t>
            </a:r>
            <a:r>
              <a:rPr lang="en-US" sz="2000" dirty="0"/>
              <a:t>clause to assign </a:t>
            </a:r>
            <a:br>
              <a:rPr lang="en-US" sz="2000" dirty="0"/>
            </a:br>
            <a:r>
              <a:rPr lang="en-US" sz="2000" dirty="0"/>
              <a:t>blocks of loop iterations to teams.</a:t>
            </a:r>
          </a:p>
        </p:txBody>
      </p:sp>
      <p:sp>
        <p:nvSpPr>
          <p:cNvPr id="140" name="TextBox 139"/>
          <p:cNvSpPr txBox="1"/>
          <p:nvPr/>
        </p:nvSpPr>
        <p:spPr>
          <a:xfrm>
            <a:off x="61454" y="4198169"/>
            <a:ext cx="226199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C00000"/>
                </a:solidFill>
              </a:rPr>
              <a:t>Parallel for </a:t>
            </a:r>
            <a:r>
              <a:rPr lang="en-US" sz="2000" b="1" dirty="0" err="1">
                <a:solidFill>
                  <a:srgbClr val="C00000"/>
                </a:solidFill>
              </a:rPr>
              <a:t>simd</a:t>
            </a:r>
            <a:r>
              <a:rPr lang="en-US" sz="2000" b="1" dirty="0">
                <a:solidFill>
                  <a:srgbClr val="C00000"/>
                </a:solidFill>
              </a:rPr>
              <a:t> </a:t>
            </a:r>
            <a:r>
              <a:rPr lang="en-US" sz="2000" dirty="0"/>
              <a:t>to run each block of loop iterations on the processing elements</a:t>
            </a:r>
          </a:p>
        </p:txBody>
      </p:sp>
      <p:sp>
        <p:nvSpPr>
          <p:cNvPr id="145" name="Curved Down Arrow 144"/>
          <p:cNvSpPr/>
          <p:nvPr/>
        </p:nvSpPr>
        <p:spPr>
          <a:xfrm rot="8710715">
            <a:off x="5867733" y="3644694"/>
            <a:ext cx="1590297" cy="551442"/>
          </a:xfrm>
          <a:prstGeom prst="curved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6" name="Curved Down Arrow 145"/>
          <p:cNvSpPr/>
          <p:nvPr/>
        </p:nvSpPr>
        <p:spPr>
          <a:xfrm rot="10800000">
            <a:off x="3120994" y="4268390"/>
            <a:ext cx="2370628" cy="551442"/>
          </a:xfrm>
          <a:prstGeom prst="curved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7" name="Curved Down Arrow 146"/>
          <p:cNvSpPr/>
          <p:nvPr/>
        </p:nvSpPr>
        <p:spPr>
          <a:xfrm rot="14710892">
            <a:off x="873292" y="3241260"/>
            <a:ext cx="1690297" cy="551442"/>
          </a:xfrm>
          <a:prstGeom prst="curved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0236375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Title 136"/>
          <p:cNvSpPr>
            <a:spLocks noGrp="1"/>
          </p:cNvSpPr>
          <p:nvPr>
            <p:ph type="title"/>
          </p:nvPr>
        </p:nvSpPr>
        <p:spPr>
          <a:xfrm>
            <a:off x="457199" y="274638"/>
            <a:ext cx="8505979" cy="850106"/>
          </a:xfrm>
        </p:spPr>
        <p:txBody>
          <a:bodyPr>
            <a:normAutofit fontScale="90000"/>
          </a:bodyPr>
          <a:lstStyle/>
          <a:p>
            <a:r>
              <a:rPr lang="en-GB" dirty="0"/>
              <a:t>Our host/device Platform Model and </a:t>
            </a:r>
            <a:r>
              <a:rPr lang="en-GB" dirty="0" err="1"/>
              <a:t>OpenMP</a:t>
            </a:r>
            <a:endParaRPr lang="en-GB" dirty="0"/>
          </a:p>
        </p:txBody>
      </p:sp>
      <p:grpSp>
        <p:nvGrpSpPr>
          <p:cNvPr id="5" name="Group 292"/>
          <p:cNvGrpSpPr>
            <a:grpSpLocks/>
          </p:cNvGrpSpPr>
          <p:nvPr/>
        </p:nvGrpSpPr>
        <p:grpSpPr bwMode="auto">
          <a:xfrm>
            <a:off x="1403648" y="1254090"/>
            <a:ext cx="5790449" cy="3059014"/>
            <a:chOff x="1974" y="1823"/>
            <a:chExt cx="3300" cy="1706"/>
          </a:xfrm>
        </p:grpSpPr>
        <p:sp>
          <p:nvSpPr>
            <p:cNvPr id="6" name="Text Box 51"/>
            <p:cNvSpPr txBox="1">
              <a:spLocks noChangeArrowheads="1"/>
            </p:cNvSpPr>
            <p:nvPr/>
          </p:nvSpPr>
          <p:spPr bwMode="auto">
            <a:xfrm>
              <a:off x="1974" y="2375"/>
              <a:ext cx="897" cy="39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 fontAlgn="auto">
                <a:spcBef>
                  <a:spcPct val="50000"/>
                </a:spcBef>
                <a:spcAft>
                  <a:spcPts val="0"/>
                </a:spcAft>
                <a:defRPr/>
              </a:pPr>
              <a:r>
                <a:rPr lang="en-US" sz="2000" b="1" kern="0" dirty="0">
                  <a:solidFill>
                    <a:prstClr val="black"/>
                  </a:solidFill>
                  <a:latin typeface="Trebuchet MS"/>
                </a:rPr>
                <a:t>Processing Element</a:t>
              </a:r>
            </a:p>
          </p:txBody>
        </p:sp>
        <p:sp>
          <p:nvSpPr>
            <p:cNvPr id="7" name="Text Box 53"/>
            <p:cNvSpPr txBox="1">
              <a:spLocks noChangeArrowheads="1"/>
            </p:cNvSpPr>
            <p:nvPr/>
          </p:nvSpPr>
          <p:spPr bwMode="auto">
            <a:xfrm>
              <a:off x="3653" y="3271"/>
              <a:ext cx="1280" cy="22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 fontAlgn="auto">
                <a:spcBef>
                  <a:spcPct val="50000"/>
                </a:spcBef>
                <a:spcAft>
                  <a:spcPts val="0"/>
                </a:spcAft>
                <a:defRPr/>
              </a:pPr>
              <a:r>
                <a:rPr lang="en-US" sz="2000" b="1" kern="0" dirty="0">
                  <a:solidFill>
                    <a:prstClr val="black"/>
                  </a:solidFill>
                  <a:latin typeface="Trebuchet MS"/>
                </a:rPr>
                <a:t>Device</a:t>
              </a:r>
            </a:p>
          </p:txBody>
        </p:sp>
        <p:grpSp>
          <p:nvGrpSpPr>
            <p:cNvPr id="8" name="Group 287"/>
            <p:cNvGrpSpPr>
              <a:grpSpLocks/>
            </p:cNvGrpSpPr>
            <p:nvPr/>
          </p:nvGrpSpPr>
          <p:grpSpPr bwMode="auto">
            <a:xfrm>
              <a:off x="2955" y="1823"/>
              <a:ext cx="2319" cy="1327"/>
              <a:chOff x="2955" y="1823"/>
              <a:chExt cx="2319" cy="1327"/>
            </a:xfrm>
          </p:grpSpPr>
          <p:grpSp>
            <p:nvGrpSpPr>
              <p:cNvPr id="13" name="Group 215"/>
              <p:cNvGrpSpPr>
                <a:grpSpLocks/>
              </p:cNvGrpSpPr>
              <p:nvPr/>
            </p:nvGrpSpPr>
            <p:grpSpPr bwMode="auto">
              <a:xfrm>
                <a:off x="3660" y="1823"/>
                <a:ext cx="892" cy="588"/>
                <a:chOff x="4314" y="1823"/>
                <a:chExt cx="892" cy="588"/>
              </a:xfrm>
            </p:grpSpPr>
            <p:sp>
              <p:nvSpPr>
                <p:cNvPr id="115" name="Rectangle 140"/>
                <p:cNvSpPr>
                  <a:spLocks noChangeArrowheads="1"/>
                </p:cNvSpPr>
                <p:nvPr/>
              </p:nvSpPr>
              <p:spPr bwMode="auto">
                <a:xfrm>
                  <a:off x="4314" y="1823"/>
                  <a:ext cx="892" cy="588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 kern="0">
                    <a:solidFill>
                      <a:sysClr val="windowText" lastClr="000000"/>
                    </a:solidFill>
                  </a:endParaRPr>
                </a:p>
              </p:txBody>
            </p:sp>
            <p:grpSp>
              <p:nvGrpSpPr>
                <p:cNvPr id="116" name="Group 141"/>
                <p:cNvGrpSpPr>
                  <a:grpSpLocks/>
                </p:cNvGrpSpPr>
                <p:nvPr/>
              </p:nvGrpSpPr>
              <p:grpSpPr bwMode="auto">
                <a:xfrm>
                  <a:off x="4608" y="1824"/>
                  <a:ext cx="550" cy="346"/>
                  <a:chOff x="3958" y="2316"/>
                  <a:chExt cx="550" cy="346"/>
                </a:xfrm>
              </p:grpSpPr>
              <p:sp>
                <p:nvSpPr>
                  <p:cNvPr id="131" name="Rectangle 142"/>
                  <p:cNvSpPr>
                    <a:spLocks noChangeArrowheads="1"/>
                  </p:cNvSpPr>
                  <p:nvPr/>
                </p:nvSpPr>
                <p:spPr bwMode="auto">
                  <a:xfrm>
                    <a:off x="3958" y="2372"/>
                    <a:ext cx="550" cy="29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32" name="Rectangle 143"/>
                  <p:cNvSpPr>
                    <a:spLocks noChangeArrowheads="1"/>
                  </p:cNvSpPr>
                  <p:nvPr/>
                </p:nvSpPr>
                <p:spPr bwMode="auto">
                  <a:xfrm>
                    <a:off x="3984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33" name="Rectangle 144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34" name="Rectangle 145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35" name="Rectangle 146"/>
                  <p:cNvSpPr>
                    <a:spLocks noChangeArrowheads="1"/>
                  </p:cNvSpPr>
                  <p:nvPr/>
                </p:nvSpPr>
                <p:spPr bwMode="auto">
                  <a:xfrm>
                    <a:off x="442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36" name="Text Box 147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2" y="2316"/>
                    <a:ext cx="336" cy="28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 fontAlgn="auto">
                      <a:spcBef>
                        <a:spcPct val="50000"/>
                      </a:spcBef>
                      <a:spcAft>
                        <a:spcPts val="0"/>
                      </a:spcAft>
                      <a:defRPr/>
                    </a:pPr>
                    <a:r>
                      <a:rPr lang="en-US" kern="0">
                        <a:solidFill>
                          <a:sysClr val="windowText" lastClr="000000"/>
                        </a:solidFill>
                      </a:rPr>
                      <a:t>…</a:t>
                    </a:r>
                  </a:p>
                </p:txBody>
              </p:sp>
            </p:grpSp>
            <p:grpSp>
              <p:nvGrpSpPr>
                <p:cNvPr id="117" name="Group 148"/>
                <p:cNvGrpSpPr>
                  <a:grpSpLocks/>
                </p:cNvGrpSpPr>
                <p:nvPr/>
              </p:nvGrpSpPr>
              <p:grpSpPr bwMode="auto">
                <a:xfrm>
                  <a:off x="4480" y="1911"/>
                  <a:ext cx="550" cy="346"/>
                  <a:chOff x="3958" y="2316"/>
                  <a:chExt cx="550" cy="346"/>
                </a:xfrm>
              </p:grpSpPr>
              <p:sp>
                <p:nvSpPr>
                  <p:cNvPr id="125" name="Rectangle 149"/>
                  <p:cNvSpPr>
                    <a:spLocks noChangeArrowheads="1"/>
                  </p:cNvSpPr>
                  <p:nvPr/>
                </p:nvSpPr>
                <p:spPr bwMode="auto">
                  <a:xfrm>
                    <a:off x="3958" y="2372"/>
                    <a:ext cx="550" cy="29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26" name="Rectangle 150"/>
                  <p:cNvSpPr>
                    <a:spLocks noChangeArrowheads="1"/>
                  </p:cNvSpPr>
                  <p:nvPr/>
                </p:nvSpPr>
                <p:spPr bwMode="auto">
                  <a:xfrm>
                    <a:off x="3984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27" name="Rectangle 151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28" name="Rectangle 152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29" name="Rectangle 153"/>
                  <p:cNvSpPr>
                    <a:spLocks noChangeArrowheads="1"/>
                  </p:cNvSpPr>
                  <p:nvPr/>
                </p:nvSpPr>
                <p:spPr bwMode="auto">
                  <a:xfrm>
                    <a:off x="442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30" name="Text Box 154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2" y="2316"/>
                    <a:ext cx="336" cy="28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 fontAlgn="auto">
                      <a:spcBef>
                        <a:spcPct val="50000"/>
                      </a:spcBef>
                      <a:spcAft>
                        <a:spcPts val="0"/>
                      </a:spcAft>
                      <a:defRPr/>
                    </a:pPr>
                    <a:r>
                      <a:rPr lang="en-US" kern="0">
                        <a:solidFill>
                          <a:sysClr val="windowText" lastClr="000000"/>
                        </a:solidFill>
                      </a:rPr>
                      <a:t>…</a:t>
                    </a:r>
                  </a:p>
                </p:txBody>
              </p:sp>
            </p:grpSp>
            <p:grpSp>
              <p:nvGrpSpPr>
                <p:cNvPr id="118" name="Group 155"/>
                <p:cNvGrpSpPr>
                  <a:grpSpLocks/>
                </p:cNvGrpSpPr>
                <p:nvPr/>
              </p:nvGrpSpPr>
              <p:grpSpPr bwMode="auto">
                <a:xfrm>
                  <a:off x="4368" y="2016"/>
                  <a:ext cx="550" cy="346"/>
                  <a:chOff x="3958" y="2316"/>
                  <a:chExt cx="550" cy="346"/>
                </a:xfrm>
              </p:grpSpPr>
              <p:sp>
                <p:nvSpPr>
                  <p:cNvPr id="119" name="Rectangle 156"/>
                  <p:cNvSpPr>
                    <a:spLocks noChangeArrowheads="1"/>
                  </p:cNvSpPr>
                  <p:nvPr/>
                </p:nvSpPr>
                <p:spPr bwMode="auto">
                  <a:xfrm>
                    <a:off x="3958" y="2372"/>
                    <a:ext cx="550" cy="29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20" name="Rectangle 157"/>
                  <p:cNvSpPr>
                    <a:spLocks noChangeArrowheads="1"/>
                  </p:cNvSpPr>
                  <p:nvPr/>
                </p:nvSpPr>
                <p:spPr bwMode="auto">
                  <a:xfrm>
                    <a:off x="3984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21" name="Rectangle 158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22" name="Rectangle 159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23" name="Rectangle 160"/>
                  <p:cNvSpPr>
                    <a:spLocks noChangeArrowheads="1"/>
                  </p:cNvSpPr>
                  <p:nvPr/>
                </p:nvSpPr>
                <p:spPr bwMode="auto">
                  <a:xfrm>
                    <a:off x="442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24" name="Text Box 161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2" y="2316"/>
                    <a:ext cx="336" cy="28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 fontAlgn="auto">
                      <a:spcBef>
                        <a:spcPct val="50000"/>
                      </a:spcBef>
                      <a:spcAft>
                        <a:spcPts val="0"/>
                      </a:spcAft>
                      <a:defRPr/>
                    </a:pPr>
                    <a:r>
                      <a:rPr lang="en-US" kern="0">
                        <a:solidFill>
                          <a:sysClr val="windowText" lastClr="000000"/>
                        </a:solidFill>
                      </a:rPr>
                      <a:t>…</a:t>
                    </a:r>
                  </a:p>
                </p:txBody>
              </p:sp>
            </p:grpSp>
          </p:grpSp>
          <p:sp>
            <p:nvSpPr>
              <p:cNvPr id="14" name="Line 162"/>
              <p:cNvSpPr>
                <a:spLocks noChangeShapeType="1"/>
              </p:cNvSpPr>
              <p:nvPr/>
            </p:nvSpPr>
            <p:spPr bwMode="auto">
              <a:xfrm>
                <a:off x="4556" y="2117"/>
                <a:ext cx="96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kern="0">
                  <a:solidFill>
                    <a:sysClr val="windowText" lastClr="000000"/>
                  </a:solidFill>
                </a:endParaRPr>
              </a:p>
            </p:txBody>
          </p:sp>
          <p:grpSp>
            <p:nvGrpSpPr>
              <p:cNvPr id="15" name="Group 251"/>
              <p:cNvGrpSpPr>
                <a:grpSpLocks/>
              </p:cNvGrpSpPr>
              <p:nvPr/>
            </p:nvGrpSpPr>
            <p:grpSpPr bwMode="auto">
              <a:xfrm>
                <a:off x="3351" y="2157"/>
                <a:ext cx="986" cy="588"/>
                <a:chOff x="4080" y="2102"/>
                <a:chExt cx="986" cy="588"/>
              </a:xfrm>
            </p:grpSpPr>
            <p:grpSp>
              <p:nvGrpSpPr>
                <p:cNvPr id="84" name="Group 252"/>
                <p:cNvGrpSpPr>
                  <a:grpSpLocks/>
                </p:cNvGrpSpPr>
                <p:nvPr/>
              </p:nvGrpSpPr>
              <p:grpSpPr bwMode="auto">
                <a:xfrm>
                  <a:off x="4176" y="2304"/>
                  <a:ext cx="550" cy="346"/>
                  <a:chOff x="3958" y="2316"/>
                  <a:chExt cx="550" cy="346"/>
                </a:xfrm>
              </p:grpSpPr>
              <p:sp>
                <p:nvSpPr>
                  <p:cNvPr id="109" name="Rectangle 253"/>
                  <p:cNvSpPr>
                    <a:spLocks noChangeArrowheads="1"/>
                  </p:cNvSpPr>
                  <p:nvPr/>
                </p:nvSpPr>
                <p:spPr bwMode="auto">
                  <a:xfrm>
                    <a:off x="3958" y="2372"/>
                    <a:ext cx="550" cy="29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10" name="Rectangle 254"/>
                  <p:cNvSpPr>
                    <a:spLocks noChangeArrowheads="1"/>
                  </p:cNvSpPr>
                  <p:nvPr/>
                </p:nvSpPr>
                <p:spPr bwMode="auto">
                  <a:xfrm>
                    <a:off x="3984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11" name="Rectangle 255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12" name="Rectangle 256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13" name="Rectangle 257"/>
                  <p:cNvSpPr>
                    <a:spLocks noChangeArrowheads="1"/>
                  </p:cNvSpPr>
                  <p:nvPr/>
                </p:nvSpPr>
                <p:spPr bwMode="auto">
                  <a:xfrm>
                    <a:off x="442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14" name="Text Box 25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2" y="2316"/>
                    <a:ext cx="336" cy="28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 fontAlgn="auto">
                      <a:spcBef>
                        <a:spcPct val="50000"/>
                      </a:spcBef>
                      <a:spcAft>
                        <a:spcPts val="0"/>
                      </a:spcAft>
                      <a:defRPr/>
                    </a:pPr>
                    <a:r>
                      <a:rPr lang="en-US" kern="0">
                        <a:solidFill>
                          <a:sysClr val="windowText" lastClr="000000"/>
                        </a:solidFill>
                      </a:rPr>
                      <a:t>…</a:t>
                    </a:r>
                  </a:p>
                </p:txBody>
              </p:sp>
            </p:grpSp>
            <p:sp>
              <p:nvSpPr>
                <p:cNvPr id="85" name="Line 259"/>
                <p:cNvSpPr>
                  <a:spLocks noChangeShapeType="1"/>
                </p:cNvSpPr>
                <p:nvPr/>
              </p:nvSpPr>
              <p:spPr bwMode="auto">
                <a:xfrm>
                  <a:off x="4778" y="2618"/>
                  <a:ext cx="96" cy="0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86" name="Rectangle 260"/>
                <p:cNvSpPr>
                  <a:spLocks noChangeArrowheads="1"/>
                </p:cNvSpPr>
                <p:nvPr/>
              </p:nvSpPr>
              <p:spPr bwMode="auto">
                <a:xfrm>
                  <a:off x="4080" y="2102"/>
                  <a:ext cx="892" cy="588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 kern="0">
                    <a:solidFill>
                      <a:sysClr val="windowText" lastClr="000000"/>
                    </a:solidFill>
                  </a:endParaRPr>
                </a:p>
              </p:txBody>
            </p:sp>
            <p:grpSp>
              <p:nvGrpSpPr>
                <p:cNvPr id="87" name="Group 261"/>
                <p:cNvGrpSpPr>
                  <a:grpSpLocks/>
                </p:cNvGrpSpPr>
                <p:nvPr/>
              </p:nvGrpSpPr>
              <p:grpSpPr bwMode="auto">
                <a:xfrm>
                  <a:off x="4368" y="2112"/>
                  <a:ext cx="550" cy="346"/>
                  <a:chOff x="3958" y="2316"/>
                  <a:chExt cx="550" cy="346"/>
                </a:xfrm>
              </p:grpSpPr>
              <p:sp>
                <p:nvSpPr>
                  <p:cNvPr id="103" name="Rectangle 262"/>
                  <p:cNvSpPr>
                    <a:spLocks noChangeArrowheads="1"/>
                  </p:cNvSpPr>
                  <p:nvPr/>
                </p:nvSpPr>
                <p:spPr bwMode="auto">
                  <a:xfrm>
                    <a:off x="3958" y="2372"/>
                    <a:ext cx="550" cy="29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04" name="Rectangle 263"/>
                  <p:cNvSpPr>
                    <a:spLocks noChangeArrowheads="1"/>
                  </p:cNvSpPr>
                  <p:nvPr/>
                </p:nvSpPr>
                <p:spPr bwMode="auto">
                  <a:xfrm>
                    <a:off x="3984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05" name="Rectangle 264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06" name="Rectangle 265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07" name="Rectangle 266"/>
                  <p:cNvSpPr>
                    <a:spLocks noChangeArrowheads="1"/>
                  </p:cNvSpPr>
                  <p:nvPr/>
                </p:nvSpPr>
                <p:spPr bwMode="auto">
                  <a:xfrm>
                    <a:off x="442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08" name="Text Box 267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2" y="2316"/>
                    <a:ext cx="336" cy="28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 fontAlgn="auto">
                      <a:spcBef>
                        <a:spcPct val="50000"/>
                      </a:spcBef>
                      <a:spcAft>
                        <a:spcPts val="0"/>
                      </a:spcAft>
                      <a:defRPr/>
                    </a:pPr>
                    <a:r>
                      <a:rPr lang="en-US" kern="0">
                        <a:solidFill>
                          <a:sysClr val="windowText" lastClr="000000"/>
                        </a:solidFill>
                      </a:rPr>
                      <a:t>…</a:t>
                    </a:r>
                  </a:p>
                </p:txBody>
              </p:sp>
            </p:grpSp>
            <p:grpSp>
              <p:nvGrpSpPr>
                <p:cNvPr id="88" name="Group 268"/>
                <p:cNvGrpSpPr>
                  <a:grpSpLocks/>
                </p:cNvGrpSpPr>
                <p:nvPr/>
              </p:nvGrpSpPr>
              <p:grpSpPr bwMode="auto">
                <a:xfrm>
                  <a:off x="4246" y="2190"/>
                  <a:ext cx="550" cy="346"/>
                  <a:chOff x="3958" y="2316"/>
                  <a:chExt cx="550" cy="346"/>
                </a:xfrm>
              </p:grpSpPr>
              <p:sp>
                <p:nvSpPr>
                  <p:cNvPr id="97" name="Rectangle 269"/>
                  <p:cNvSpPr>
                    <a:spLocks noChangeArrowheads="1"/>
                  </p:cNvSpPr>
                  <p:nvPr/>
                </p:nvSpPr>
                <p:spPr bwMode="auto">
                  <a:xfrm>
                    <a:off x="3958" y="2372"/>
                    <a:ext cx="550" cy="29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98" name="Rectangle 270"/>
                  <p:cNvSpPr>
                    <a:spLocks noChangeArrowheads="1"/>
                  </p:cNvSpPr>
                  <p:nvPr/>
                </p:nvSpPr>
                <p:spPr bwMode="auto">
                  <a:xfrm>
                    <a:off x="3984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99" name="Rectangle 271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00" name="Rectangle 272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01" name="Rectangle 273"/>
                  <p:cNvSpPr>
                    <a:spLocks noChangeArrowheads="1"/>
                  </p:cNvSpPr>
                  <p:nvPr/>
                </p:nvSpPr>
                <p:spPr bwMode="auto">
                  <a:xfrm>
                    <a:off x="442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02" name="Text Box 274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2" y="2316"/>
                    <a:ext cx="336" cy="28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 fontAlgn="auto">
                      <a:spcBef>
                        <a:spcPct val="50000"/>
                      </a:spcBef>
                      <a:spcAft>
                        <a:spcPts val="0"/>
                      </a:spcAft>
                      <a:defRPr/>
                    </a:pPr>
                    <a:r>
                      <a:rPr lang="en-US" kern="0">
                        <a:solidFill>
                          <a:sysClr val="windowText" lastClr="000000"/>
                        </a:solidFill>
                      </a:rPr>
                      <a:t>…</a:t>
                    </a:r>
                  </a:p>
                </p:txBody>
              </p:sp>
            </p:grpSp>
            <p:grpSp>
              <p:nvGrpSpPr>
                <p:cNvPr id="89" name="Group 275"/>
                <p:cNvGrpSpPr>
                  <a:grpSpLocks/>
                </p:cNvGrpSpPr>
                <p:nvPr/>
              </p:nvGrpSpPr>
              <p:grpSpPr bwMode="auto">
                <a:xfrm>
                  <a:off x="4128" y="2294"/>
                  <a:ext cx="550" cy="346"/>
                  <a:chOff x="3958" y="2316"/>
                  <a:chExt cx="550" cy="346"/>
                </a:xfrm>
              </p:grpSpPr>
              <p:sp>
                <p:nvSpPr>
                  <p:cNvPr id="91" name="Rectangle 276"/>
                  <p:cNvSpPr>
                    <a:spLocks noChangeArrowheads="1"/>
                  </p:cNvSpPr>
                  <p:nvPr/>
                </p:nvSpPr>
                <p:spPr bwMode="auto">
                  <a:xfrm>
                    <a:off x="3958" y="2372"/>
                    <a:ext cx="550" cy="29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92" name="Rectangle 277"/>
                  <p:cNvSpPr>
                    <a:spLocks noChangeArrowheads="1"/>
                  </p:cNvSpPr>
                  <p:nvPr/>
                </p:nvSpPr>
                <p:spPr bwMode="auto">
                  <a:xfrm>
                    <a:off x="3984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93" name="Rectangle 278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94" name="Rectangle 279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95" name="Rectangle 280"/>
                  <p:cNvSpPr>
                    <a:spLocks noChangeArrowheads="1"/>
                  </p:cNvSpPr>
                  <p:nvPr/>
                </p:nvSpPr>
                <p:spPr bwMode="auto">
                  <a:xfrm>
                    <a:off x="442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96" name="Text Box 281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2" y="2316"/>
                    <a:ext cx="336" cy="28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 fontAlgn="auto">
                      <a:spcBef>
                        <a:spcPct val="50000"/>
                      </a:spcBef>
                      <a:spcAft>
                        <a:spcPts val="0"/>
                      </a:spcAft>
                      <a:defRPr/>
                    </a:pPr>
                    <a:r>
                      <a:rPr lang="en-US" kern="0">
                        <a:solidFill>
                          <a:sysClr val="windowText" lastClr="000000"/>
                        </a:solidFill>
                      </a:rPr>
                      <a:t>…</a:t>
                    </a:r>
                  </a:p>
                </p:txBody>
              </p:sp>
            </p:grpSp>
            <p:sp>
              <p:nvSpPr>
                <p:cNvPr id="90" name="Line 282"/>
                <p:cNvSpPr>
                  <a:spLocks noChangeShapeType="1"/>
                </p:cNvSpPr>
                <p:nvPr/>
              </p:nvSpPr>
              <p:spPr bwMode="auto">
                <a:xfrm>
                  <a:off x="4970" y="2396"/>
                  <a:ext cx="96" cy="0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 kern="0">
                    <a:solidFill>
                      <a:sysClr val="windowText" lastClr="000000"/>
                    </a:solidFill>
                  </a:endParaRPr>
                </a:p>
              </p:txBody>
            </p:sp>
          </p:grpSp>
          <p:grpSp>
            <p:nvGrpSpPr>
              <p:cNvPr id="16" name="Group 219"/>
              <p:cNvGrpSpPr>
                <a:grpSpLocks/>
              </p:cNvGrpSpPr>
              <p:nvPr/>
            </p:nvGrpSpPr>
            <p:grpSpPr bwMode="auto">
              <a:xfrm>
                <a:off x="3168" y="2346"/>
                <a:ext cx="986" cy="588"/>
                <a:chOff x="4080" y="2102"/>
                <a:chExt cx="986" cy="588"/>
              </a:xfrm>
            </p:grpSpPr>
            <p:grpSp>
              <p:nvGrpSpPr>
                <p:cNvPr id="53" name="Group 220"/>
                <p:cNvGrpSpPr>
                  <a:grpSpLocks/>
                </p:cNvGrpSpPr>
                <p:nvPr/>
              </p:nvGrpSpPr>
              <p:grpSpPr bwMode="auto">
                <a:xfrm>
                  <a:off x="4176" y="2304"/>
                  <a:ext cx="550" cy="346"/>
                  <a:chOff x="3958" y="2316"/>
                  <a:chExt cx="550" cy="346"/>
                </a:xfrm>
              </p:grpSpPr>
              <p:sp>
                <p:nvSpPr>
                  <p:cNvPr id="78" name="Rectangle 221"/>
                  <p:cNvSpPr>
                    <a:spLocks noChangeArrowheads="1"/>
                  </p:cNvSpPr>
                  <p:nvPr/>
                </p:nvSpPr>
                <p:spPr bwMode="auto">
                  <a:xfrm>
                    <a:off x="3958" y="2372"/>
                    <a:ext cx="550" cy="29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79" name="Rectangle 222"/>
                  <p:cNvSpPr>
                    <a:spLocks noChangeArrowheads="1"/>
                  </p:cNvSpPr>
                  <p:nvPr/>
                </p:nvSpPr>
                <p:spPr bwMode="auto">
                  <a:xfrm>
                    <a:off x="3984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80" name="Rectangle 223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81" name="Rectangle 224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82" name="Rectangle 225"/>
                  <p:cNvSpPr>
                    <a:spLocks noChangeArrowheads="1"/>
                  </p:cNvSpPr>
                  <p:nvPr/>
                </p:nvSpPr>
                <p:spPr bwMode="auto">
                  <a:xfrm>
                    <a:off x="442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83" name="Text Box 226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2" y="2316"/>
                    <a:ext cx="336" cy="28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 fontAlgn="auto">
                      <a:spcBef>
                        <a:spcPct val="50000"/>
                      </a:spcBef>
                      <a:spcAft>
                        <a:spcPts val="0"/>
                      </a:spcAft>
                      <a:defRPr/>
                    </a:pPr>
                    <a:r>
                      <a:rPr lang="en-US" kern="0">
                        <a:solidFill>
                          <a:sysClr val="windowText" lastClr="000000"/>
                        </a:solidFill>
                      </a:rPr>
                      <a:t>…</a:t>
                    </a:r>
                  </a:p>
                </p:txBody>
              </p:sp>
            </p:grpSp>
            <p:sp>
              <p:nvSpPr>
                <p:cNvPr id="54" name="Line 227"/>
                <p:cNvSpPr>
                  <a:spLocks noChangeShapeType="1"/>
                </p:cNvSpPr>
                <p:nvPr/>
              </p:nvSpPr>
              <p:spPr bwMode="auto">
                <a:xfrm>
                  <a:off x="4778" y="2618"/>
                  <a:ext cx="96" cy="0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55" name="Rectangle 228"/>
                <p:cNvSpPr>
                  <a:spLocks noChangeArrowheads="1"/>
                </p:cNvSpPr>
                <p:nvPr/>
              </p:nvSpPr>
              <p:spPr bwMode="auto">
                <a:xfrm>
                  <a:off x="4080" y="2102"/>
                  <a:ext cx="892" cy="588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 kern="0">
                    <a:solidFill>
                      <a:sysClr val="windowText" lastClr="000000"/>
                    </a:solidFill>
                  </a:endParaRPr>
                </a:p>
              </p:txBody>
            </p:sp>
            <p:grpSp>
              <p:nvGrpSpPr>
                <p:cNvPr id="56" name="Group 229"/>
                <p:cNvGrpSpPr>
                  <a:grpSpLocks/>
                </p:cNvGrpSpPr>
                <p:nvPr/>
              </p:nvGrpSpPr>
              <p:grpSpPr bwMode="auto">
                <a:xfrm>
                  <a:off x="4368" y="2112"/>
                  <a:ext cx="550" cy="346"/>
                  <a:chOff x="3958" y="2316"/>
                  <a:chExt cx="550" cy="346"/>
                </a:xfrm>
              </p:grpSpPr>
              <p:sp>
                <p:nvSpPr>
                  <p:cNvPr id="72" name="Rectangle 230"/>
                  <p:cNvSpPr>
                    <a:spLocks noChangeArrowheads="1"/>
                  </p:cNvSpPr>
                  <p:nvPr/>
                </p:nvSpPr>
                <p:spPr bwMode="auto">
                  <a:xfrm>
                    <a:off x="3958" y="2372"/>
                    <a:ext cx="550" cy="29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73" name="Rectangle 231"/>
                  <p:cNvSpPr>
                    <a:spLocks noChangeArrowheads="1"/>
                  </p:cNvSpPr>
                  <p:nvPr/>
                </p:nvSpPr>
                <p:spPr bwMode="auto">
                  <a:xfrm>
                    <a:off x="3984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74" name="Rectangle 232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75" name="Rectangle 233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76" name="Rectangle 234"/>
                  <p:cNvSpPr>
                    <a:spLocks noChangeArrowheads="1"/>
                  </p:cNvSpPr>
                  <p:nvPr/>
                </p:nvSpPr>
                <p:spPr bwMode="auto">
                  <a:xfrm>
                    <a:off x="442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77" name="Text Box 235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2" y="2316"/>
                    <a:ext cx="336" cy="28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 fontAlgn="auto">
                      <a:spcBef>
                        <a:spcPct val="50000"/>
                      </a:spcBef>
                      <a:spcAft>
                        <a:spcPts val="0"/>
                      </a:spcAft>
                      <a:defRPr/>
                    </a:pPr>
                    <a:r>
                      <a:rPr lang="en-US" kern="0">
                        <a:solidFill>
                          <a:sysClr val="windowText" lastClr="000000"/>
                        </a:solidFill>
                      </a:rPr>
                      <a:t>…</a:t>
                    </a:r>
                  </a:p>
                </p:txBody>
              </p:sp>
            </p:grpSp>
            <p:grpSp>
              <p:nvGrpSpPr>
                <p:cNvPr id="57" name="Group 236"/>
                <p:cNvGrpSpPr>
                  <a:grpSpLocks/>
                </p:cNvGrpSpPr>
                <p:nvPr/>
              </p:nvGrpSpPr>
              <p:grpSpPr bwMode="auto">
                <a:xfrm>
                  <a:off x="4246" y="2190"/>
                  <a:ext cx="550" cy="346"/>
                  <a:chOff x="3958" y="2316"/>
                  <a:chExt cx="550" cy="346"/>
                </a:xfrm>
              </p:grpSpPr>
              <p:sp>
                <p:nvSpPr>
                  <p:cNvPr id="66" name="Rectangle 237"/>
                  <p:cNvSpPr>
                    <a:spLocks noChangeArrowheads="1"/>
                  </p:cNvSpPr>
                  <p:nvPr/>
                </p:nvSpPr>
                <p:spPr bwMode="auto">
                  <a:xfrm>
                    <a:off x="3958" y="2372"/>
                    <a:ext cx="550" cy="29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67" name="Rectangle 238"/>
                  <p:cNvSpPr>
                    <a:spLocks noChangeArrowheads="1"/>
                  </p:cNvSpPr>
                  <p:nvPr/>
                </p:nvSpPr>
                <p:spPr bwMode="auto">
                  <a:xfrm>
                    <a:off x="3984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68" name="Rectangle 239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69" name="Rectangle 240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70" name="Rectangle 241"/>
                  <p:cNvSpPr>
                    <a:spLocks noChangeArrowheads="1"/>
                  </p:cNvSpPr>
                  <p:nvPr/>
                </p:nvSpPr>
                <p:spPr bwMode="auto">
                  <a:xfrm>
                    <a:off x="442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71" name="Text Box 242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2" y="2316"/>
                    <a:ext cx="336" cy="28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 fontAlgn="auto">
                      <a:spcBef>
                        <a:spcPct val="50000"/>
                      </a:spcBef>
                      <a:spcAft>
                        <a:spcPts val="0"/>
                      </a:spcAft>
                      <a:defRPr/>
                    </a:pPr>
                    <a:r>
                      <a:rPr lang="en-US" kern="0">
                        <a:solidFill>
                          <a:sysClr val="windowText" lastClr="000000"/>
                        </a:solidFill>
                      </a:rPr>
                      <a:t>…</a:t>
                    </a:r>
                  </a:p>
                </p:txBody>
              </p:sp>
            </p:grpSp>
            <p:grpSp>
              <p:nvGrpSpPr>
                <p:cNvPr id="58" name="Group 243"/>
                <p:cNvGrpSpPr>
                  <a:grpSpLocks/>
                </p:cNvGrpSpPr>
                <p:nvPr/>
              </p:nvGrpSpPr>
              <p:grpSpPr bwMode="auto">
                <a:xfrm>
                  <a:off x="4128" y="2294"/>
                  <a:ext cx="550" cy="346"/>
                  <a:chOff x="3958" y="2316"/>
                  <a:chExt cx="550" cy="346"/>
                </a:xfrm>
              </p:grpSpPr>
              <p:sp>
                <p:nvSpPr>
                  <p:cNvPr id="60" name="Rectangle 244"/>
                  <p:cNvSpPr>
                    <a:spLocks noChangeArrowheads="1"/>
                  </p:cNvSpPr>
                  <p:nvPr/>
                </p:nvSpPr>
                <p:spPr bwMode="auto">
                  <a:xfrm>
                    <a:off x="3958" y="2372"/>
                    <a:ext cx="550" cy="29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61" name="Rectangle 245"/>
                  <p:cNvSpPr>
                    <a:spLocks noChangeArrowheads="1"/>
                  </p:cNvSpPr>
                  <p:nvPr/>
                </p:nvSpPr>
                <p:spPr bwMode="auto">
                  <a:xfrm>
                    <a:off x="3984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62" name="Rectangle 246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63" name="Rectangle 247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64" name="Rectangle 248"/>
                  <p:cNvSpPr>
                    <a:spLocks noChangeArrowheads="1"/>
                  </p:cNvSpPr>
                  <p:nvPr/>
                </p:nvSpPr>
                <p:spPr bwMode="auto">
                  <a:xfrm>
                    <a:off x="442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65" name="Text Box 249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2" y="2316"/>
                    <a:ext cx="336" cy="28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 fontAlgn="auto">
                      <a:spcBef>
                        <a:spcPct val="50000"/>
                      </a:spcBef>
                      <a:spcAft>
                        <a:spcPts val="0"/>
                      </a:spcAft>
                      <a:defRPr/>
                    </a:pPr>
                    <a:r>
                      <a:rPr lang="en-US" kern="0">
                        <a:solidFill>
                          <a:sysClr val="windowText" lastClr="000000"/>
                        </a:solidFill>
                      </a:rPr>
                      <a:t>…</a:t>
                    </a:r>
                  </a:p>
                </p:txBody>
              </p:sp>
            </p:grpSp>
            <p:sp>
              <p:nvSpPr>
                <p:cNvPr id="59" name="Line 250"/>
                <p:cNvSpPr>
                  <a:spLocks noChangeShapeType="1"/>
                </p:cNvSpPr>
                <p:nvPr/>
              </p:nvSpPr>
              <p:spPr bwMode="auto">
                <a:xfrm>
                  <a:off x="4970" y="2396"/>
                  <a:ext cx="96" cy="0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 kern="0">
                    <a:solidFill>
                      <a:sysClr val="windowText" lastClr="000000"/>
                    </a:solidFill>
                  </a:endParaRPr>
                </a:p>
              </p:txBody>
            </p:sp>
          </p:grpSp>
          <p:grpSp>
            <p:nvGrpSpPr>
              <p:cNvPr id="17" name="Group 216"/>
              <p:cNvGrpSpPr>
                <a:grpSpLocks/>
              </p:cNvGrpSpPr>
              <p:nvPr/>
            </p:nvGrpSpPr>
            <p:grpSpPr bwMode="auto">
              <a:xfrm>
                <a:off x="2955" y="2562"/>
                <a:ext cx="986" cy="588"/>
                <a:chOff x="4080" y="2102"/>
                <a:chExt cx="986" cy="588"/>
              </a:xfrm>
            </p:grpSpPr>
            <p:grpSp>
              <p:nvGrpSpPr>
                <p:cNvPr id="22" name="Group 69"/>
                <p:cNvGrpSpPr>
                  <a:grpSpLocks/>
                </p:cNvGrpSpPr>
                <p:nvPr/>
              </p:nvGrpSpPr>
              <p:grpSpPr bwMode="auto">
                <a:xfrm>
                  <a:off x="4176" y="2304"/>
                  <a:ext cx="550" cy="346"/>
                  <a:chOff x="3958" y="2316"/>
                  <a:chExt cx="550" cy="346"/>
                </a:xfrm>
              </p:grpSpPr>
              <p:sp>
                <p:nvSpPr>
                  <p:cNvPr id="47" name="Rectangle 56"/>
                  <p:cNvSpPr>
                    <a:spLocks noChangeArrowheads="1"/>
                  </p:cNvSpPr>
                  <p:nvPr/>
                </p:nvSpPr>
                <p:spPr bwMode="auto">
                  <a:xfrm>
                    <a:off x="3958" y="2372"/>
                    <a:ext cx="550" cy="29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48" name="Rectangle 57"/>
                  <p:cNvSpPr>
                    <a:spLocks noChangeArrowheads="1"/>
                  </p:cNvSpPr>
                  <p:nvPr/>
                </p:nvSpPr>
                <p:spPr bwMode="auto">
                  <a:xfrm>
                    <a:off x="3984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49" name="Rectangle 58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50" name="Rectangle 59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51" name="Rectangle 61"/>
                  <p:cNvSpPr>
                    <a:spLocks noChangeArrowheads="1"/>
                  </p:cNvSpPr>
                  <p:nvPr/>
                </p:nvSpPr>
                <p:spPr bwMode="auto">
                  <a:xfrm>
                    <a:off x="442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52" name="Text Box 6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2" y="2316"/>
                    <a:ext cx="336" cy="28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 fontAlgn="auto">
                      <a:spcBef>
                        <a:spcPct val="50000"/>
                      </a:spcBef>
                      <a:spcAft>
                        <a:spcPts val="0"/>
                      </a:spcAft>
                      <a:defRPr/>
                    </a:pPr>
                    <a:r>
                      <a:rPr lang="en-US" kern="0">
                        <a:solidFill>
                          <a:sysClr val="windowText" lastClr="000000"/>
                        </a:solidFill>
                      </a:rPr>
                      <a:t>…</a:t>
                    </a:r>
                  </a:p>
                </p:txBody>
              </p:sp>
            </p:grpSp>
            <p:sp>
              <p:nvSpPr>
                <p:cNvPr id="23" name="Line 86"/>
                <p:cNvSpPr>
                  <a:spLocks noChangeShapeType="1"/>
                </p:cNvSpPr>
                <p:nvPr/>
              </p:nvSpPr>
              <p:spPr bwMode="auto">
                <a:xfrm>
                  <a:off x="4778" y="2618"/>
                  <a:ext cx="96" cy="0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24" name="Rectangle 115"/>
                <p:cNvSpPr>
                  <a:spLocks noChangeArrowheads="1"/>
                </p:cNvSpPr>
                <p:nvPr/>
              </p:nvSpPr>
              <p:spPr bwMode="auto">
                <a:xfrm>
                  <a:off x="4080" y="2102"/>
                  <a:ext cx="892" cy="588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 kern="0">
                    <a:solidFill>
                      <a:sysClr val="windowText" lastClr="000000"/>
                    </a:solidFill>
                  </a:endParaRPr>
                </a:p>
              </p:txBody>
            </p:sp>
            <p:grpSp>
              <p:nvGrpSpPr>
                <p:cNvPr id="25" name="Group 116"/>
                <p:cNvGrpSpPr>
                  <a:grpSpLocks/>
                </p:cNvGrpSpPr>
                <p:nvPr/>
              </p:nvGrpSpPr>
              <p:grpSpPr bwMode="auto">
                <a:xfrm>
                  <a:off x="4368" y="2112"/>
                  <a:ext cx="550" cy="346"/>
                  <a:chOff x="3958" y="2316"/>
                  <a:chExt cx="550" cy="346"/>
                </a:xfrm>
              </p:grpSpPr>
              <p:sp>
                <p:nvSpPr>
                  <p:cNvPr id="41" name="Rectangle 117"/>
                  <p:cNvSpPr>
                    <a:spLocks noChangeArrowheads="1"/>
                  </p:cNvSpPr>
                  <p:nvPr/>
                </p:nvSpPr>
                <p:spPr bwMode="auto">
                  <a:xfrm>
                    <a:off x="3958" y="2372"/>
                    <a:ext cx="550" cy="29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42" name="Rectangle 118"/>
                  <p:cNvSpPr>
                    <a:spLocks noChangeArrowheads="1"/>
                  </p:cNvSpPr>
                  <p:nvPr/>
                </p:nvSpPr>
                <p:spPr bwMode="auto">
                  <a:xfrm>
                    <a:off x="3984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43" name="Rectangle 119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44" name="Rectangle 120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45" name="Rectangle 121"/>
                  <p:cNvSpPr>
                    <a:spLocks noChangeArrowheads="1"/>
                  </p:cNvSpPr>
                  <p:nvPr/>
                </p:nvSpPr>
                <p:spPr bwMode="auto">
                  <a:xfrm>
                    <a:off x="442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46" name="Text Box 122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2" y="2316"/>
                    <a:ext cx="336" cy="28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 fontAlgn="auto">
                      <a:spcBef>
                        <a:spcPct val="50000"/>
                      </a:spcBef>
                      <a:spcAft>
                        <a:spcPts val="0"/>
                      </a:spcAft>
                      <a:defRPr/>
                    </a:pPr>
                    <a:r>
                      <a:rPr lang="en-US" kern="0">
                        <a:solidFill>
                          <a:sysClr val="windowText" lastClr="000000"/>
                        </a:solidFill>
                      </a:rPr>
                      <a:t>…</a:t>
                    </a:r>
                  </a:p>
                </p:txBody>
              </p:sp>
            </p:grpSp>
            <p:grpSp>
              <p:nvGrpSpPr>
                <p:cNvPr id="26" name="Group 123"/>
                <p:cNvGrpSpPr>
                  <a:grpSpLocks/>
                </p:cNvGrpSpPr>
                <p:nvPr/>
              </p:nvGrpSpPr>
              <p:grpSpPr bwMode="auto">
                <a:xfrm>
                  <a:off x="4246" y="2190"/>
                  <a:ext cx="550" cy="346"/>
                  <a:chOff x="3958" y="2316"/>
                  <a:chExt cx="550" cy="346"/>
                </a:xfrm>
              </p:grpSpPr>
              <p:sp>
                <p:nvSpPr>
                  <p:cNvPr id="35" name="Rectangle 124"/>
                  <p:cNvSpPr>
                    <a:spLocks noChangeArrowheads="1"/>
                  </p:cNvSpPr>
                  <p:nvPr/>
                </p:nvSpPr>
                <p:spPr bwMode="auto">
                  <a:xfrm>
                    <a:off x="3958" y="2372"/>
                    <a:ext cx="550" cy="29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36" name="Rectangle 125"/>
                  <p:cNvSpPr>
                    <a:spLocks noChangeArrowheads="1"/>
                  </p:cNvSpPr>
                  <p:nvPr/>
                </p:nvSpPr>
                <p:spPr bwMode="auto">
                  <a:xfrm>
                    <a:off x="3984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37" name="Rectangle 126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38" name="Rectangle 127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39" name="Rectangle 128"/>
                  <p:cNvSpPr>
                    <a:spLocks noChangeArrowheads="1"/>
                  </p:cNvSpPr>
                  <p:nvPr/>
                </p:nvSpPr>
                <p:spPr bwMode="auto">
                  <a:xfrm>
                    <a:off x="442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40" name="Text Box 129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2" y="2316"/>
                    <a:ext cx="336" cy="28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 fontAlgn="auto">
                      <a:spcBef>
                        <a:spcPct val="50000"/>
                      </a:spcBef>
                      <a:spcAft>
                        <a:spcPts val="0"/>
                      </a:spcAft>
                      <a:defRPr/>
                    </a:pPr>
                    <a:r>
                      <a:rPr lang="en-US" kern="0" dirty="0">
                        <a:solidFill>
                          <a:sysClr val="windowText" lastClr="000000"/>
                        </a:solidFill>
                      </a:rPr>
                      <a:t>…</a:t>
                    </a:r>
                  </a:p>
                </p:txBody>
              </p:sp>
            </p:grpSp>
            <p:grpSp>
              <p:nvGrpSpPr>
                <p:cNvPr id="27" name="Group 130"/>
                <p:cNvGrpSpPr>
                  <a:grpSpLocks/>
                </p:cNvGrpSpPr>
                <p:nvPr/>
              </p:nvGrpSpPr>
              <p:grpSpPr bwMode="auto">
                <a:xfrm>
                  <a:off x="4128" y="2294"/>
                  <a:ext cx="550" cy="346"/>
                  <a:chOff x="3958" y="2316"/>
                  <a:chExt cx="550" cy="346"/>
                </a:xfrm>
              </p:grpSpPr>
              <p:sp>
                <p:nvSpPr>
                  <p:cNvPr id="29" name="Rectangle 131"/>
                  <p:cNvSpPr>
                    <a:spLocks noChangeArrowheads="1"/>
                  </p:cNvSpPr>
                  <p:nvPr/>
                </p:nvSpPr>
                <p:spPr bwMode="auto">
                  <a:xfrm>
                    <a:off x="3958" y="2372"/>
                    <a:ext cx="550" cy="29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30" name="Rectangle 132"/>
                  <p:cNvSpPr>
                    <a:spLocks noChangeArrowheads="1"/>
                  </p:cNvSpPr>
                  <p:nvPr/>
                </p:nvSpPr>
                <p:spPr bwMode="auto">
                  <a:xfrm>
                    <a:off x="3984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31" name="Rectangle 133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32" name="Rectangle 134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33" name="Rectangle 135"/>
                  <p:cNvSpPr>
                    <a:spLocks noChangeArrowheads="1"/>
                  </p:cNvSpPr>
                  <p:nvPr/>
                </p:nvSpPr>
                <p:spPr bwMode="auto">
                  <a:xfrm>
                    <a:off x="442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34" name="Text Box 136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2" y="2316"/>
                    <a:ext cx="336" cy="28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 fontAlgn="auto">
                      <a:spcBef>
                        <a:spcPct val="50000"/>
                      </a:spcBef>
                      <a:spcAft>
                        <a:spcPts val="0"/>
                      </a:spcAft>
                      <a:defRPr/>
                    </a:pPr>
                    <a:r>
                      <a:rPr lang="en-US" kern="0">
                        <a:solidFill>
                          <a:sysClr val="windowText" lastClr="000000"/>
                        </a:solidFill>
                      </a:rPr>
                      <a:t>…</a:t>
                    </a:r>
                  </a:p>
                </p:txBody>
              </p:sp>
            </p:grpSp>
            <p:sp>
              <p:nvSpPr>
                <p:cNvPr id="28" name="Line 137"/>
                <p:cNvSpPr>
                  <a:spLocks noChangeShapeType="1"/>
                </p:cNvSpPr>
                <p:nvPr/>
              </p:nvSpPr>
              <p:spPr bwMode="auto">
                <a:xfrm>
                  <a:off x="4970" y="2396"/>
                  <a:ext cx="96" cy="0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 kern="0">
                    <a:solidFill>
                      <a:sysClr val="windowText" lastClr="000000"/>
                    </a:solidFill>
                  </a:endParaRPr>
                </a:p>
              </p:txBody>
            </p:sp>
          </p:grpSp>
          <p:sp>
            <p:nvSpPr>
              <p:cNvPr id="18" name="Line 214"/>
              <p:cNvSpPr>
                <a:spLocks noChangeShapeType="1"/>
              </p:cNvSpPr>
              <p:nvPr/>
            </p:nvSpPr>
            <p:spPr bwMode="auto">
              <a:xfrm flipV="1">
                <a:off x="3936" y="2112"/>
                <a:ext cx="720" cy="75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9" name="Rectangle 283"/>
              <p:cNvSpPr>
                <a:spLocks noChangeArrowheads="1"/>
              </p:cNvSpPr>
              <p:nvPr/>
            </p:nvSpPr>
            <p:spPr bwMode="auto">
              <a:xfrm>
                <a:off x="4650" y="2403"/>
                <a:ext cx="624" cy="474"/>
              </a:xfrm>
              <a:prstGeom prst="rect">
                <a:avLst/>
              </a:prstGeom>
              <a:solidFill>
                <a:srgbClr val="FFFFFF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0" name="Text Box 284"/>
              <p:cNvSpPr txBox="1">
                <a:spLocks noChangeArrowheads="1"/>
              </p:cNvSpPr>
              <p:nvPr/>
            </p:nvSpPr>
            <p:spPr bwMode="auto">
              <a:xfrm>
                <a:off x="4686" y="2499"/>
                <a:ext cx="546" cy="257"/>
              </a:xfrm>
              <a:prstGeom prst="rect">
                <a:avLst/>
              </a:prstGeom>
              <a:noFill/>
              <a:ln w="38100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 fontAlgn="auto">
                  <a:spcBef>
                    <a:spcPct val="50000"/>
                  </a:spcBef>
                  <a:spcAft>
                    <a:spcPts val="0"/>
                  </a:spcAft>
                  <a:defRPr/>
                </a:pPr>
                <a:r>
                  <a:rPr lang="en-US" b="1" kern="0" dirty="0">
                    <a:solidFill>
                      <a:prstClr val="black"/>
                    </a:solidFill>
                    <a:latin typeface="Trebuchet MS"/>
                  </a:rPr>
                  <a:t>Host</a:t>
                </a:r>
              </a:p>
            </p:txBody>
          </p:sp>
          <p:sp>
            <p:nvSpPr>
              <p:cNvPr id="21" name="Line 286"/>
              <p:cNvSpPr>
                <a:spLocks noChangeShapeType="1"/>
              </p:cNvSpPr>
              <p:nvPr/>
            </p:nvSpPr>
            <p:spPr bwMode="auto">
              <a:xfrm>
                <a:off x="4230" y="2550"/>
                <a:ext cx="426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kern="0">
                  <a:solidFill>
                    <a:sysClr val="windowText" lastClr="000000"/>
                  </a:solidFill>
                </a:endParaRPr>
              </a:p>
            </p:txBody>
          </p:sp>
        </p:grpSp>
        <p:sp>
          <p:nvSpPr>
            <p:cNvPr id="9" name="Text Box 288"/>
            <p:cNvSpPr txBox="1">
              <a:spLocks noChangeArrowheads="1"/>
            </p:cNvSpPr>
            <p:nvPr/>
          </p:nvSpPr>
          <p:spPr bwMode="auto">
            <a:xfrm>
              <a:off x="2425" y="3306"/>
              <a:ext cx="1093" cy="22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 fontAlgn="auto">
                <a:spcBef>
                  <a:spcPct val="50000"/>
                </a:spcBef>
                <a:spcAft>
                  <a:spcPts val="0"/>
                </a:spcAft>
                <a:defRPr/>
              </a:pPr>
              <a:r>
                <a:rPr lang="en-US" sz="2000" b="1" kern="0" dirty="0">
                  <a:solidFill>
                    <a:prstClr val="black"/>
                  </a:solidFill>
                  <a:latin typeface="Trebuchet MS"/>
                </a:rPr>
                <a:t>Compute Unit</a:t>
              </a:r>
            </a:p>
          </p:txBody>
        </p:sp>
        <p:sp>
          <p:nvSpPr>
            <p:cNvPr id="10" name="Line 289"/>
            <p:cNvSpPr>
              <a:spLocks noChangeShapeType="1"/>
            </p:cNvSpPr>
            <p:nvPr/>
          </p:nvSpPr>
          <p:spPr bwMode="auto">
            <a:xfrm flipV="1">
              <a:off x="3024" y="3084"/>
              <a:ext cx="336" cy="25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1" name="Line 290"/>
            <p:cNvSpPr>
              <a:spLocks noChangeShapeType="1"/>
            </p:cNvSpPr>
            <p:nvPr/>
          </p:nvSpPr>
          <p:spPr bwMode="auto">
            <a:xfrm flipH="1" flipV="1">
              <a:off x="3840" y="3102"/>
              <a:ext cx="432" cy="15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2" name="Line 291"/>
            <p:cNvSpPr>
              <a:spLocks noChangeShapeType="1"/>
            </p:cNvSpPr>
            <p:nvPr/>
          </p:nvSpPr>
          <p:spPr bwMode="auto">
            <a:xfrm>
              <a:off x="2748" y="2640"/>
              <a:ext cx="294" cy="35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7109871" y="3504419"/>
            <a:ext cx="185330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C00000"/>
                </a:solidFill>
              </a:rPr>
              <a:t>Target</a:t>
            </a:r>
            <a:r>
              <a:rPr lang="en-US" sz="2000" dirty="0"/>
              <a:t> construct to get onto a device</a:t>
            </a:r>
          </a:p>
        </p:txBody>
      </p:sp>
      <p:sp>
        <p:nvSpPr>
          <p:cNvPr id="139" name="TextBox 138"/>
          <p:cNvSpPr txBox="1"/>
          <p:nvPr/>
        </p:nvSpPr>
        <p:spPr>
          <a:xfrm>
            <a:off x="2430049" y="4872549"/>
            <a:ext cx="416570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C00000"/>
                </a:solidFill>
              </a:rPr>
              <a:t>Teams</a:t>
            </a:r>
            <a:r>
              <a:rPr lang="en-US" sz="2000" dirty="0"/>
              <a:t> construct to create a league of teams with one team of threads on each compute unit.</a:t>
            </a:r>
          </a:p>
          <a:p>
            <a:pPr algn="ctr"/>
            <a:endParaRPr lang="en-US" sz="2000" dirty="0"/>
          </a:p>
          <a:p>
            <a:pPr algn="ctr"/>
            <a:r>
              <a:rPr lang="en-US" sz="2000" b="1" dirty="0">
                <a:solidFill>
                  <a:srgbClr val="C00000"/>
                </a:solidFill>
              </a:rPr>
              <a:t>Distribute</a:t>
            </a:r>
            <a:r>
              <a:rPr lang="en-US" sz="2000" dirty="0">
                <a:solidFill>
                  <a:srgbClr val="C00000"/>
                </a:solidFill>
              </a:rPr>
              <a:t> </a:t>
            </a:r>
            <a:r>
              <a:rPr lang="en-US" sz="2000" dirty="0"/>
              <a:t>clause to assign </a:t>
            </a:r>
            <a:br>
              <a:rPr lang="en-US" sz="2000" dirty="0"/>
            </a:br>
            <a:r>
              <a:rPr lang="en-US" sz="2000" dirty="0"/>
              <a:t>blocks of loop iterations to teams.</a:t>
            </a:r>
          </a:p>
        </p:txBody>
      </p:sp>
      <p:sp>
        <p:nvSpPr>
          <p:cNvPr id="140" name="TextBox 139"/>
          <p:cNvSpPr txBox="1"/>
          <p:nvPr/>
        </p:nvSpPr>
        <p:spPr>
          <a:xfrm>
            <a:off x="61454" y="4198169"/>
            <a:ext cx="226199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C00000"/>
                </a:solidFill>
              </a:rPr>
              <a:t>Parallel for </a:t>
            </a:r>
            <a:r>
              <a:rPr lang="en-US" sz="2000" b="1" dirty="0" err="1">
                <a:solidFill>
                  <a:srgbClr val="C00000"/>
                </a:solidFill>
              </a:rPr>
              <a:t>simd</a:t>
            </a:r>
            <a:r>
              <a:rPr lang="en-US" sz="2000" b="1" dirty="0">
                <a:solidFill>
                  <a:srgbClr val="C00000"/>
                </a:solidFill>
              </a:rPr>
              <a:t> </a:t>
            </a:r>
            <a:r>
              <a:rPr lang="en-US" sz="2000" dirty="0"/>
              <a:t>to run each block of loop iterations on the processing elements</a:t>
            </a:r>
          </a:p>
        </p:txBody>
      </p:sp>
      <p:sp>
        <p:nvSpPr>
          <p:cNvPr id="145" name="Curved Down Arrow 144"/>
          <p:cNvSpPr/>
          <p:nvPr/>
        </p:nvSpPr>
        <p:spPr>
          <a:xfrm rot="8710715">
            <a:off x="5867733" y="3644694"/>
            <a:ext cx="1590297" cy="551442"/>
          </a:xfrm>
          <a:prstGeom prst="curved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6" name="Curved Down Arrow 145"/>
          <p:cNvSpPr/>
          <p:nvPr/>
        </p:nvSpPr>
        <p:spPr>
          <a:xfrm rot="10800000">
            <a:off x="3120994" y="4268390"/>
            <a:ext cx="2370628" cy="551442"/>
          </a:xfrm>
          <a:prstGeom prst="curved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7" name="Curved Down Arrow 146"/>
          <p:cNvSpPr/>
          <p:nvPr/>
        </p:nvSpPr>
        <p:spPr>
          <a:xfrm rot="14710892">
            <a:off x="873292" y="3241260"/>
            <a:ext cx="1690297" cy="551442"/>
          </a:xfrm>
          <a:prstGeom prst="curved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1" name="Content Placeholder 2"/>
          <p:cNvSpPr txBox="1">
            <a:spLocks/>
          </p:cNvSpPr>
          <p:nvPr/>
        </p:nvSpPr>
        <p:spPr bwMode="auto">
          <a:xfrm>
            <a:off x="1073685" y="868284"/>
            <a:ext cx="7117153" cy="409473"/>
          </a:xfrm>
          <a:prstGeom prst="rect">
            <a:avLst/>
          </a:prstGeom>
          <a:solidFill>
            <a:srgbClr val="FFDAC5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25425" indent="-225425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576263" indent="-236538" algn="l" rtl="0" eaLnBrk="0" fontAlgn="base" hangingPunct="0">
              <a:spcBef>
                <a:spcPct val="20000"/>
              </a:spcBef>
              <a:spcAft>
                <a:spcPct val="0"/>
              </a:spcAft>
              <a:buFont typeface="Verdana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2pPr>
            <a:lvl3pPr marL="914400" indent="-223838" algn="l" rtl="0" eaLnBrk="0" fontAlgn="base" hangingPunct="0">
              <a:spcBef>
                <a:spcPct val="20000"/>
              </a:spcBef>
              <a:spcAft>
                <a:spcPct val="0"/>
              </a:spcAft>
              <a:buFont typeface="Verdana" pitchFamily="34" charset="0"/>
              <a:buChar char="–"/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265238" indent="-236538" algn="l" rtl="0" eaLnBrk="0" fontAlgn="base" hangingPunct="0">
              <a:spcBef>
                <a:spcPct val="20000"/>
              </a:spcBef>
              <a:spcAft>
                <a:spcPct val="0"/>
              </a:spcAft>
              <a:buFont typeface="Verdana" pitchFamily="34" charset="0"/>
              <a:buChar char="–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660525" indent="-234950" algn="l" rtl="0" eaLnBrk="0" fontAlgn="base" hangingPunct="0">
              <a:spcBef>
                <a:spcPct val="20000"/>
              </a:spcBef>
              <a:spcAft>
                <a:spcPct val="0"/>
              </a:spcAft>
              <a:buFont typeface="Verdana" pitchFamily="34" charset="0"/>
              <a:buChar char="–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2117725" indent="-234950" algn="l" rtl="0" eaLnBrk="1" fontAlgn="base" hangingPunct="1">
              <a:spcBef>
                <a:spcPct val="20000"/>
              </a:spcBef>
              <a:spcAft>
                <a:spcPct val="0"/>
              </a:spcAft>
              <a:buFont typeface="Verdana" pitchFamily="96" charset="0"/>
              <a:buChar char="–"/>
              <a:defRPr sz="1400">
                <a:solidFill>
                  <a:schemeClr val="tx1"/>
                </a:solidFill>
                <a:latin typeface="+mn-lt"/>
              </a:defRPr>
            </a:lvl6pPr>
            <a:lvl7pPr marL="2574925" indent="-234950" algn="l" rtl="0" eaLnBrk="1" fontAlgn="base" hangingPunct="1">
              <a:spcBef>
                <a:spcPct val="20000"/>
              </a:spcBef>
              <a:spcAft>
                <a:spcPct val="0"/>
              </a:spcAft>
              <a:buFont typeface="Verdana" pitchFamily="96" charset="0"/>
              <a:buChar char="–"/>
              <a:defRPr sz="1400">
                <a:solidFill>
                  <a:schemeClr val="tx1"/>
                </a:solidFill>
                <a:latin typeface="+mn-lt"/>
              </a:defRPr>
            </a:lvl7pPr>
            <a:lvl8pPr marL="3032125" indent="-234950" algn="l" rtl="0" eaLnBrk="1" fontAlgn="base" hangingPunct="1">
              <a:spcBef>
                <a:spcPct val="20000"/>
              </a:spcBef>
              <a:spcAft>
                <a:spcPct val="0"/>
              </a:spcAft>
              <a:buFont typeface="Verdana" pitchFamily="96" charset="0"/>
              <a:buChar char="–"/>
              <a:defRPr sz="1400">
                <a:solidFill>
                  <a:schemeClr val="tx1"/>
                </a:solidFill>
                <a:latin typeface="+mn-lt"/>
              </a:defRPr>
            </a:lvl8pPr>
            <a:lvl9pPr marL="3489325" indent="-234950" algn="l" rtl="0" eaLnBrk="1" fontAlgn="base" hangingPunct="1">
              <a:spcBef>
                <a:spcPct val="20000"/>
              </a:spcBef>
              <a:spcAft>
                <a:spcPct val="0"/>
              </a:spcAft>
              <a:buFont typeface="Verdana" pitchFamily="96" charset="0"/>
              <a:buChar char="–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2000" kern="0" dirty="0"/>
              <a:t>Typical usage ... let the compiler do what’s best for the device:</a:t>
            </a:r>
          </a:p>
        </p:txBody>
      </p:sp>
      <p:sp>
        <p:nvSpPr>
          <p:cNvPr id="142" name="Content Placeholder 2"/>
          <p:cNvSpPr txBox="1">
            <a:spLocks/>
          </p:cNvSpPr>
          <p:nvPr/>
        </p:nvSpPr>
        <p:spPr bwMode="auto">
          <a:xfrm>
            <a:off x="6272889" y="1693937"/>
            <a:ext cx="2740494" cy="759762"/>
          </a:xfrm>
          <a:prstGeom prst="rect">
            <a:avLst/>
          </a:prstGeom>
          <a:solidFill>
            <a:srgbClr val="FFDAC5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25425" indent="-225425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576263" indent="-236538" algn="l" rtl="0" eaLnBrk="0" fontAlgn="base" hangingPunct="0">
              <a:spcBef>
                <a:spcPct val="20000"/>
              </a:spcBef>
              <a:spcAft>
                <a:spcPct val="0"/>
              </a:spcAft>
              <a:buFont typeface="Verdana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2pPr>
            <a:lvl3pPr marL="914400" indent="-223838" algn="l" rtl="0" eaLnBrk="0" fontAlgn="base" hangingPunct="0">
              <a:spcBef>
                <a:spcPct val="20000"/>
              </a:spcBef>
              <a:spcAft>
                <a:spcPct val="0"/>
              </a:spcAft>
              <a:buFont typeface="Verdana" pitchFamily="34" charset="0"/>
              <a:buChar char="–"/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265238" indent="-236538" algn="l" rtl="0" eaLnBrk="0" fontAlgn="base" hangingPunct="0">
              <a:spcBef>
                <a:spcPct val="20000"/>
              </a:spcBef>
              <a:spcAft>
                <a:spcPct val="0"/>
              </a:spcAft>
              <a:buFont typeface="Verdana" pitchFamily="34" charset="0"/>
              <a:buChar char="–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660525" indent="-234950" algn="l" rtl="0" eaLnBrk="0" fontAlgn="base" hangingPunct="0">
              <a:spcBef>
                <a:spcPct val="20000"/>
              </a:spcBef>
              <a:spcAft>
                <a:spcPct val="0"/>
              </a:spcAft>
              <a:buFont typeface="Verdana" pitchFamily="34" charset="0"/>
              <a:buChar char="–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2117725" indent="-234950" algn="l" rtl="0" eaLnBrk="1" fontAlgn="base" hangingPunct="1">
              <a:spcBef>
                <a:spcPct val="20000"/>
              </a:spcBef>
              <a:spcAft>
                <a:spcPct val="0"/>
              </a:spcAft>
              <a:buFont typeface="Verdana" pitchFamily="96" charset="0"/>
              <a:buChar char="–"/>
              <a:defRPr sz="1400">
                <a:solidFill>
                  <a:schemeClr val="tx1"/>
                </a:solidFill>
                <a:latin typeface="+mn-lt"/>
              </a:defRPr>
            </a:lvl6pPr>
            <a:lvl7pPr marL="2574925" indent="-234950" algn="l" rtl="0" eaLnBrk="1" fontAlgn="base" hangingPunct="1">
              <a:spcBef>
                <a:spcPct val="20000"/>
              </a:spcBef>
              <a:spcAft>
                <a:spcPct val="0"/>
              </a:spcAft>
              <a:buFont typeface="Verdana" pitchFamily="96" charset="0"/>
              <a:buChar char="–"/>
              <a:defRPr sz="1400">
                <a:solidFill>
                  <a:schemeClr val="tx1"/>
                </a:solidFill>
                <a:latin typeface="+mn-lt"/>
              </a:defRPr>
            </a:lvl7pPr>
            <a:lvl8pPr marL="3032125" indent="-234950" algn="l" rtl="0" eaLnBrk="1" fontAlgn="base" hangingPunct="1">
              <a:spcBef>
                <a:spcPct val="20000"/>
              </a:spcBef>
              <a:spcAft>
                <a:spcPct val="0"/>
              </a:spcAft>
              <a:buFont typeface="Verdana" pitchFamily="96" charset="0"/>
              <a:buChar char="–"/>
              <a:defRPr sz="1400">
                <a:solidFill>
                  <a:schemeClr val="tx1"/>
                </a:solidFill>
                <a:latin typeface="+mn-lt"/>
              </a:defRPr>
            </a:lvl8pPr>
            <a:lvl9pPr marL="3489325" indent="-234950" algn="l" rtl="0" eaLnBrk="1" fontAlgn="base" hangingPunct="1">
              <a:spcBef>
                <a:spcPct val="20000"/>
              </a:spcBef>
              <a:spcAft>
                <a:spcPct val="0"/>
              </a:spcAft>
              <a:buFont typeface="Verdana" pitchFamily="96" charset="0"/>
              <a:buChar char="–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None/>
            </a:pPr>
            <a:r>
              <a:rPr lang="en-US" sz="2000" b="1" kern="0" dirty="0"/>
              <a:t>#pragma </a:t>
            </a:r>
            <a:r>
              <a:rPr lang="en-US" sz="2000" b="1" kern="0" dirty="0" err="1"/>
              <a:t>omp</a:t>
            </a:r>
            <a:r>
              <a:rPr lang="en-US" sz="2000" b="1" kern="0" dirty="0"/>
              <a:t> target </a:t>
            </a:r>
          </a:p>
          <a:p>
            <a:pPr marL="0" indent="0" algn="ctr">
              <a:buNone/>
            </a:pPr>
            <a:r>
              <a:rPr lang="en-US" sz="2000" kern="0" dirty="0"/>
              <a:t> to get on the device</a:t>
            </a:r>
          </a:p>
        </p:txBody>
      </p:sp>
      <p:sp>
        <p:nvSpPr>
          <p:cNvPr id="143" name="Content Placeholder 2"/>
          <p:cNvSpPr txBox="1">
            <a:spLocks/>
          </p:cNvSpPr>
          <p:nvPr/>
        </p:nvSpPr>
        <p:spPr bwMode="auto">
          <a:xfrm>
            <a:off x="819173" y="5394519"/>
            <a:ext cx="6301227" cy="783946"/>
          </a:xfrm>
          <a:prstGeom prst="rect">
            <a:avLst/>
          </a:prstGeom>
          <a:solidFill>
            <a:srgbClr val="FFDAC5"/>
          </a:solidFill>
          <a:ln w="9525">
            <a:solidFill>
              <a:srgbClr val="002060"/>
            </a:solidFill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25425" indent="-225425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576263" indent="-236538" algn="l" rtl="0" eaLnBrk="0" fontAlgn="base" hangingPunct="0">
              <a:spcBef>
                <a:spcPct val="20000"/>
              </a:spcBef>
              <a:spcAft>
                <a:spcPct val="0"/>
              </a:spcAft>
              <a:buFont typeface="Verdana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2pPr>
            <a:lvl3pPr marL="914400" indent="-223838" algn="l" rtl="0" eaLnBrk="0" fontAlgn="base" hangingPunct="0">
              <a:spcBef>
                <a:spcPct val="20000"/>
              </a:spcBef>
              <a:spcAft>
                <a:spcPct val="0"/>
              </a:spcAft>
              <a:buFont typeface="Verdana" pitchFamily="34" charset="0"/>
              <a:buChar char="–"/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265238" indent="-236538" algn="l" rtl="0" eaLnBrk="0" fontAlgn="base" hangingPunct="0">
              <a:spcBef>
                <a:spcPct val="20000"/>
              </a:spcBef>
              <a:spcAft>
                <a:spcPct val="0"/>
              </a:spcAft>
              <a:buFont typeface="Verdana" pitchFamily="34" charset="0"/>
              <a:buChar char="–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660525" indent="-234950" algn="l" rtl="0" eaLnBrk="0" fontAlgn="base" hangingPunct="0">
              <a:spcBef>
                <a:spcPct val="20000"/>
              </a:spcBef>
              <a:spcAft>
                <a:spcPct val="0"/>
              </a:spcAft>
              <a:buFont typeface="Verdana" pitchFamily="34" charset="0"/>
              <a:buChar char="–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2117725" indent="-234950" algn="l" rtl="0" eaLnBrk="1" fontAlgn="base" hangingPunct="1">
              <a:spcBef>
                <a:spcPct val="20000"/>
              </a:spcBef>
              <a:spcAft>
                <a:spcPct val="0"/>
              </a:spcAft>
              <a:buFont typeface="Verdana" pitchFamily="96" charset="0"/>
              <a:buChar char="–"/>
              <a:defRPr sz="1400">
                <a:solidFill>
                  <a:schemeClr val="tx1"/>
                </a:solidFill>
                <a:latin typeface="+mn-lt"/>
              </a:defRPr>
            </a:lvl6pPr>
            <a:lvl7pPr marL="2574925" indent="-234950" algn="l" rtl="0" eaLnBrk="1" fontAlgn="base" hangingPunct="1">
              <a:spcBef>
                <a:spcPct val="20000"/>
              </a:spcBef>
              <a:spcAft>
                <a:spcPct val="0"/>
              </a:spcAft>
              <a:buFont typeface="Verdana" pitchFamily="96" charset="0"/>
              <a:buChar char="–"/>
              <a:defRPr sz="1400">
                <a:solidFill>
                  <a:schemeClr val="tx1"/>
                </a:solidFill>
                <a:latin typeface="+mn-lt"/>
              </a:defRPr>
            </a:lvl7pPr>
            <a:lvl8pPr marL="3032125" indent="-234950" algn="l" rtl="0" eaLnBrk="1" fontAlgn="base" hangingPunct="1">
              <a:spcBef>
                <a:spcPct val="20000"/>
              </a:spcBef>
              <a:spcAft>
                <a:spcPct val="0"/>
              </a:spcAft>
              <a:buFont typeface="Verdana" pitchFamily="96" charset="0"/>
              <a:buChar char="–"/>
              <a:defRPr sz="1400">
                <a:solidFill>
                  <a:schemeClr val="tx1"/>
                </a:solidFill>
                <a:latin typeface="+mn-lt"/>
              </a:defRPr>
            </a:lvl8pPr>
            <a:lvl9pPr marL="3489325" indent="-234950" algn="l" rtl="0" eaLnBrk="1" fontAlgn="base" hangingPunct="1">
              <a:spcBef>
                <a:spcPct val="20000"/>
              </a:spcBef>
              <a:spcAft>
                <a:spcPct val="0"/>
              </a:spcAft>
              <a:buFont typeface="Verdana" pitchFamily="96" charset="0"/>
              <a:buChar char="–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None/>
            </a:pPr>
            <a:r>
              <a:rPr lang="en-US" sz="2000" b="1" kern="0" dirty="0"/>
              <a:t>#pragma </a:t>
            </a:r>
            <a:r>
              <a:rPr lang="en-US" sz="2000" b="1" kern="0" dirty="0" err="1"/>
              <a:t>omp</a:t>
            </a:r>
            <a:r>
              <a:rPr lang="en-US" sz="2000" b="1" kern="0" dirty="0"/>
              <a:t> teams distribute parallel for </a:t>
            </a:r>
            <a:r>
              <a:rPr lang="en-US" sz="2000" b="1" kern="0" dirty="0" err="1"/>
              <a:t>simd</a:t>
            </a:r>
            <a:r>
              <a:rPr lang="en-US" sz="2000" b="1" kern="0" dirty="0"/>
              <a:t> </a:t>
            </a:r>
          </a:p>
          <a:p>
            <a:pPr marL="0" indent="0" algn="ctr">
              <a:buNone/>
            </a:pPr>
            <a:r>
              <a:rPr lang="en-US" sz="2000" kern="0" dirty="0"/>
              <a:t>to assign work to the device processing elements</a:t>
            </a:r>
          </a:p>
        </p:txBody>
      </p:sp>
    </p:spTree>
    <p:extLst>
      <p:ext uri="{BB962C8B-B14F-4D97-AF65-F5344CB8AC3E}">
        <p14:creationId xmlns:p14="http://schemas.microsoft.com/office/powerpoint/2010/main" val="778052668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7517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Consider the familiar VADD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0600" y="1108002"/>
            <a:ext cx="6823553" cy="574999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#include&lt;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omp.h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#include&lt;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stdio.h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#define N  1024</a:t>
            </a:r>
          </a:p>
          <a:p>
            <a:pPr marL="0" indent="0">
              <a:buNone/>
            </a:pP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main()</a:t>
            </a:r>
          </a:p>
          <a:p>
            <a:pPr marL="0" indent="0">
              <a:buNone/>
            </a:pP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float a[N], b[N], c[N];</a:t>
            </a:r>
          </a:p>
          <a:p>
            <a:pPr marL="0" indent="0">
              <a:buNone/>
            </a:pPr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// initialize a, b and c ….  </a:t>
            </a:r>
          </a:p>
          <a:p>
            <a:pPr marL="0" indent="0">
              <a:buNone/>
            </a:pPr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for(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=0;i&lt;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N;i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++)</a:t>
            </a:r>
          </a:p>
          <a:p>
            <a:pPr marL="0" indent="0">
              <a:buNone/>
            </a:pP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       c[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] += a[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] + b[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];</a:t>
            </a:r>
          </a:p>
          <a:p>
            <a:pPr marL="0" indent="0">
              <a:buNone/>
            </a:pPr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// Test results, report results …</a:t>
            </a:r>
          </a:p>
          <a:p>
            <a:pPr marL="0" indent="0">
              <a:buNone/>
            </a:pPr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5590400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47CF95-CA0B-488D-91DE-2BBA7CC92468}" type="slidenum">
              <a:rPr lang="zh-CN" altLang="en-US" smtClean="0"/>
              <a:pPr>
                <a:defRPr/>
              </a:pPr>
              <a:t>3</a:t>
            </a:fld>
            <a:endParaRPr lang="en-US" altLang="zh-C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2692" y="510823"/>
            <a:ext cx="2631535" cy="3508714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5207318" y="4019537"/>
            <a:ext cx="3771892" cy="2227839"/>
            <a:chOff x="3970111" y="504344"/>
            <a:chExt cx="5904656" cy="3487542"/>
          </a:xfrm>
        </p:grpSpPr>
        <p:pic>
          <p:nvPicPr>
            <p:cNvPr id="6" name="Picture 5" descr="logo-ltr.ti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70111" y="672999"/>
              <a:ext cx="2808312" cy="8138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434608" y="1712050"/>
              <a:ext cx="1080120" cy="10801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42319" y="3324357"/>
              <a:ext cx="2448272" cy="459347"/>
            </a:xfrm>
            <a:prstGeom prst="rect">
              <a:avLst/>
            </a:prstGeom>
            <a:ln>
              <a:noFill/>
            </a:ln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970111" y="3116177"/>
              <a:ext cx="1596883" cy="875709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434606" y="3262237"/>
              <a:ext cx="1440161" cy="513625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006624" y="1937145"/>
              <a:ext cx="2195735" cy="902612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479477" y="504344"/>
              <a:ext cx="2304728" cy="11511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651580" y="1729137"/>
              <a:ext cx="1086644" cy="1045946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39" y="0"/>
            <a:ext cx="4023361" cy="1804198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15095" y="1580423"/>
            <a:ext cx="4516345" cy="5093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Font typeface="Arial" charset="0"/>
              <a:buChar char="•"/>
            </a:pPr>
            <a:r>
              <a:rPr lang="en-US" sz="2000" dirty="0"/>
              <a:t>Collaboration between GW4 Alliance (universities of Bristol, Bath, Cardiff, Exeter), the UK Met Office, Cray, and Arm</a:t>
            </a:r>
          </a:p>
          <a:p>
            <a:pPr marL="285750" indent="-285750">
              <a:spcBef>
                <a:spcPts val="600"/>
              </a:spcBef>
              <a:buFont typeface="Arial" charset="0"/>
              <a:buChar char="•"/>
            </a:pPr>
            <a:r>
              <a:rPr lang="en-US" sz="2000" dirty="0"/>
              <a:t>~£3 million, funded by EPSRC</a:t>
            </a:r>
          </a:p>
          <a:p>
            <a:pPr marL="285750" indent="-285750">
              <a:spcBef>
                <a:spcPts val="600"/>
              </a:spcBef>
              <a:buFont typeface="Arial" charset="0"/>
              <a:buChar char="•"/>
            </a:pPr>
            <a:r>
              <a:rPr lang="en-US" sz="2000" dirty="0"/>
              <a:t>Expected to be the first large-scale, Arm-based production supercomputer</a:t>
            </a:r>
          </a:p>
          <a:p>
            <a:pPr marL="285750" indent="-285750">
              <a:spcBef>
                <a:spcPts val="600"/>
              </a:spcBef>
              <a:buFont typeface="Arial" charset="0"/>
              <a:buChar char="•"/>
            </a:pPr>
            <a:r>
              <a:rPr lang="en-US" sz="2000" b="1" dirty="0"/>
              <a:t>10,000+</a:t>
            </a:r>
            <a:r>
              <a:rPr lang="en-US" sz="2000" dirty="0"/>
              <a:t> Armv8 cores</a:t>
            </a:r>
          </a:p>
          <a:p>
            <a:pPr marL="285750" indent="-285750">
              <a:spcBef>
                <a:spcPts val="600"/>
              </a:spcBef>
              <a:buFont typeface="Arial" charset="0"/>
              <a:buChar char="•"/>
            </a:pPr>
            <a:r>
              <a:rPr lang="en-US" sz="2000" dirty="0"/>
              <a:t>Also contains some Intel Xeon Phi (KNL), Intel Xeon (Broadwell), and </a:t>
            </a:r>
            <a:r>
              <a:rPr lang="en-US" sz="2000" b="1" dirty="0">
                <a:solidFill>
                  <a:srgbClr val="00B050"/>
                </a:solidFill>
              </a:rPr>
              <a:t>NVIDIA P100 GPUs</a:t>
            </a:r>
          </a:p>
          <a:p>
            <a:pPr marL="285750" indent="-285750">
              <a:spcBef>
                <a:spcPts val="600"/>
              </a:spcBef>
              <a:buFont typeface="Arial" charset="0"/>
              <a:buChar char="•"/>
            </a:pPr>
            <a:r>
              <a:rPr lang="en-US" sz="2000" dirty="0"/>
              <a:t>Cray compilers provide the </a:t>
            </a:r>
            <a:r>
              <a:rPr lang="en-US" sz="2000" dirty="0" err="1"/>
              <a:t>OpenMP</a:t>
            </a:r>
            <a:r>
              <a:rPr lang="en-US" sz="2000" dirty="0"/>
              <a:t> implementation for GPU offloading</a:t>
            </a:r>
          </a:p>
        </p:txBody>
      </p:sp>
    </p:spTree>
    <p:extLst>
      <p:ext uri="{BB962C8B-B14F-4D97-AF65-F5344CB8AC3E}">
        <p14:creationId xmlns:p14="http://schemas.microsoft.com/office/powerpoint/2010/main" val="2721855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7517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Consider the familiar VADD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5480" y="961587"/>
            <a:ext cx="6823553" cy="574999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#include&lt;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omp.h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#include&lt;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stdio.h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#define N  1024</a:t>
            </a:r>
          </a:p>
          <a:p>
            <a:pPr marL="0" indent="0">
              <a:buNone/>
            </a:pP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main()</a:t>
            </a:r>
          </a:p>
          <a:p>
            <a:pPr marL="0" indent="0">
              <a:buNone/>
            </a:pP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float a[N], b[N], c[N];</a:t>
            </a:r>
          </a:p>
          <a:p>
            <a:pPr marL="0" indent="0">
              <a:buNone/>
            </a:pPr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// initialize a, b and c ….  </a:t>
            </a:r>
          </a:p>
          <a:p>
            <a:pPr marL="0" indent="0">
              <a:buNone/>
            </a:pPr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200" b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#pragma </a:t>
            </a:r>
            <a:r>
              <a:rPr lang="en-US" sz="2200" b="1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omp</a:t>
            </a:r>
            <a:r>
              <a:rPr lang="en-US" sz="2200" b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target</a:t>
            </a:r>
          </a:p>
          <a:p>
            <a:pPr marL="0" indent="0">
              <a:buNone/>
            </a:pPr>
            <a:r>
              <a:rPr lang="en-US" sz="2200" b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#pragma </a:t>
            </a:r>
            <a:r>
              <a:rPr lang="en-US" sz="2200" b="1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omp</a:t>
            </a:r>
            <a:r>
              <a:rPr lang="en-US" sz="2200" b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teams distribute parallel for </a:t>
            </a:r>
            <a:r>
              <a:rPr lang="en-US" sz="2200" b="1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simd</a:t>
            </a:r>
            <a:endParaRPr lang="en-US" sz="2200" b="1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for(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=0;i&lt;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N;i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++)</a:t>
            </a:r>
          </a:p>
          <a:p>
            <a:pPr marL="0" indent="0">
              <a:buNone/>
            </a:pP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       c[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] += a[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] + b[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];</a:t>
            </a:r>
          </a:p>
          <a:p>
            <a:pPr marL="0" indent="0">
              <a:buNone/>
            </a:pPr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// Test results, report results …</a:t>
            </a:r>
          </a:p>
          <a:p>
            <a:pPr marL="0" indent="0">
              <a:buNone/>
            </a:pP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424611" y="2600762"/>
            <a:ext cx="4384110" cy="646331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original variables </a:t>
            </a:r>
            <a:r>
              <a:rPr lang="en-US" b="1" dirty="0" err="1">
                <a:solidFill>
                  <a:srgbClr val="C00000"/>
                </a:solidFill>
              </a:rPr>
              <a:t>i</a:t>
            </a:r>
            <a:r>
              <a:rPr lang="en-US" b="1" dirty="0">
                <a:solidFill>
                  <a:srgbClr val="C00000"/>
                </a:solidFill>
              </a:rPr>
              <a:t>, a, b, c </a:t>
            </a:r>
            <a:r>
              <a:rPr lang="en-US" dirty="0"/>
              <a:t>are copied to the device at beginning of construct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648960" y="5344241"/>
            <a:ext cx="3241040" cy="923330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original variables </a:t>
            </a:r>
            <a:r>
              <a:rPr lang="en-US" b="1" dirty="0">
                <a:solidFill>
                  <a:srgbClr val="C00000"/>
                </a:solidFill>
              </a:rPr>
              <a:t>a, b, c </a:t>
            </a:r>
            <a:r>
              <a:rPr lang="en-US" dirty="0"/>
              <a:t>are copied to the host at the end of construct</a:t>
            </a:r>
          </a:p>
        </p:txBody>
      </p:sp>
    </p:spTree>
    <p:extLst>
      <p:ext uri="{BB962C8B-B14F-4D97-AF65-F5344CB8AC3E}">
        <p14:creationId xmlns:p14="http://schemas.microsoft.com/office/powerpoint/2010/main" val="1465484949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689" y="90488"/>
            <a:ext cx="8237538" cy="889000"/>
          </a:xfrm>
        </p:spPr>
        <p:txBody>
          <a:bodyPr/>
          <a:lstStyle/>
          <a:p>
            <a:r>
              <a:rPr lang="en-US" sz="3200" dirty="0"/>
              <a:t>Commonly used clauses on </a:t>
            </a:r>
            <a:br>
              <a:rPr lang="en-US" sz="3200" dirty="0"/>
            </a:br>
            <a:r>
              <a:rPr lang="en-US" sz="2800" dirty="0"/>
              <a:t>teams distribute parallel for </a:t>
            </a:r>
            <a:r>
              <a:rPr lang="en-US" sz="2800" dirty="0" err="1"/>
              <a:t>simd</a:t>
            </a:r>
            <a:endParaRPr lang="en-US" sz="2800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66689" y="1081088"/>
            <a:ext cx="8469311" cy="56245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The basic construct is:</a:t>
            </a:r>
          </a:p>
          <a:p>
            <a:pPr marL="857250" lvl="2" indent="0">
              <a:buNone/>
            </a:pPr>
            <a:r>
              <a:rPr lang="en-US" sz="1500" b="1" dirty="0">
                <a:latin typeface="Consolas" panose="020B0609020204030204" pitchFamily="49" charset="0"/>
                <a:cs typeface="Consolas" panose="020B0609020204030204" pitchFamily="49" charset="0"/>
              </a:rPr>
              <a:t>#pragma </a:t>
            </a:r>
            <a:r>
              <a:rPr lang="en-US" sz="15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omp</a:t>
            </a:r>
            <a:r>
              <a:rPr lang="en-US" sz="1500" b="1" dirty="0">
                <a:latin typeface="Consolas" panose="020B0609020204030204" pitchFamily="49" charset="0"/>
                <a:cs typeface="Consolas" panose="020B0609020204030204" pitchFamily="49" charset="0"/>
              </a:rPr>
              <a:t> teams distribute parallel for </a:t>
            </a:r>
            <a:r>
              <a:rPr lang="en-US" sz="15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simd</a:t>
            </a:r>
            <a:r>
              <a:rPr lang="en-US" sz="1500" b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i="1" dirty="0">
                <a:latin typeface="Consolas" panose="020B0609020204030204" pitchFamily="49" charset="0"/>
                <a:cs typeface="Consolas" panose="020B0609020204030204" pitchFamily="49" charset="0"/>
              </a:rPr>
              <a:t>[clause[[</a:t>
            </a:r>
            <a:r>
              <a:rPr lang="en-US" sz="1500" b="1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1500" i="1" dirty="0">
                <a:latin typeface="Consolas" panose="020B0609020204030204" pitchFamily="49" charset="0"/>
                <a:cs typeface="Consolas" panose="020B0609020204030204" pitchFamily="49" charset="0"/>
              </a:rPr>
              <a:t>]clause]...]</a:t>
            </a:r>
          </a:p>
          <a:p>
            <a:pPr marL="857250" lvl="2" indent="0">
              <a:buNone/>
            </a:pPr>
            <a:r>
              <a:rPr lang="en-US" sz="1500" i="1" dirty="0">
                <a:latin typeface="Consolas" panose="020B0609020204030204" pitchFamily="49" charset="0"/>
                <a:cs typeface="Consolas" panose="020B0609020204030204" pitchFamily="49" charset="0"/>
              </a:rPr>
              <a:t>for-loops </a:t>
            </a:r>
            <a:endParaRPr lang="en-US" sz="15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fontAlgn="auto">
              <a:spcAft>
                <a:spcPts val="0"/>
              </a:spcAft>
            </a:pPr>
            <a:r>
              <a:rPr lang="en-US" sz="2400" dirty="0"/>
              <a:t>The most commonly used clauses are:</a:t>
            </a:r>
          </a:p>
          <a:p>
            <a:pPr fontAlgn="auto">
              <a:spcAft>
                <a:spcPts val="0"/>
              </a:spcAft>
            </a:pPr>
            <a:endParaRPr lang="en-US" sz="1600" dirty="0"/>
          </a:p>
          <a:p>
            <a:pPr lvl="1"/>
            <a:r>
              <a:rPr lang="en-US" sz="2000" b="1" dirty="0"/>
              <a:t>reduction(</a:t>
            </a:r>
            <a:r>
              <a:rPr lang="en-US" sz="2000" i="1" dirty="0"/>
              <a:t>reduction-identifier </a:t>
            </a:r>
            <a:r>
              <a:rPr lang="en-US" sz="2000" b="1" dirty="0"/>
              <a:t>: </a:t>
            </a:r>
            <a:r>
              <a:rPr lang="en-US" sz="2000" i="1" dirty="0"/>
              <a:t>list</a:t>
            </a:r>
            <a:r>
              <a:rPr lang="en-US" sz="2000" b="1" dirty="0"/>
              <a:t>) </a:t>
            </a:r>
          </a:p>
          <a:p>
            <a:pPr lvl="2"/>
            <a:r>
              <a:rPr lang="en-US" sz="1600" dirty="0"/>
              <a:t>behaves as in the rest of OpenMP </a:t>
            </a:r>
            <a:r>
              <a:rPr lang="mr-IN" sz="1600" dirty="0"/>
              <a:t>…</a:t>
            </a:r>
            <a:r>
              <a:rPr lang="en-US" sz="1600" dirty="0"/>
              <a:t> </a:t>
            </a:r>
            <a:r>
              <a:rPr lang="en-US" sz="1600" u="sng" dirty="0"/>
              <a:t>but the variable must appear in a map(</a:t>
            </a:r>
            <a:r>
              <a:rPr lang="en-US" sz="1600" u="sng" dirty="0" err="1"/>
              <a:t>tofrom</a:t>
            </a:r>
            <a:r>
              <a:rPr lang="en-US" sz="1600" u="sng" dirty="0"/>
              <a:t>) clause on the associated target construct </a:t>
            </a:r>
            <a:r>
              <a:rPr lang="en-US" sz="1600" dirty="0"/>
              <a:t>in order to get the value back out at the end</a:t>
            </a:r>
          </a:p>
          <a:p>
            <a:pPr lvl="1"/>
            <a:r>
              <a:rPr lang="en-US" sz="2000" b="1" dirty="0"/>
              <a:t>collapse(</a:t>
            </a:r>
            <a:r>
              <a:rPr lang="en-US" sz="2000" i="1" dirty="0"/>
              <a:t>n</a:t>
            </a:r>
            <a:r>
              <a:rPr lang="en-US" sz="2000" b="1" dirty="0"/>
              <a:t>) </a:t>
            </a:r>
          </a:p>
          <a:p>
            <a:pPr lvl="2"/>
            <a:r>
              <a:rPr lang="en-US" sz="1600" dirty="0"/>
              <a:t>Combines loops before the distribute directive splits up the iterations between teams</a:t>
            </a:r>
          </a:p>
          <a:p>
            <a:pPr lvl="1"/>
            <a:r>
              <a:rPr lang="en-US" sz="2000" b="1" dirty="0"/>
              <a:t>schedule(</a:t>
            </a:r>
            <a:r>
              <a:rPr lang="en-US" sz="2000" i="1" dirty="0"/>
              <a:t>kind[</a:t>
            </a:r>
            <a:r>
              <a:rPr lang="en-US" sz="2000" b="1" dirty="0"/>
              <a:t>, </a:t>
            </a:r>
            <a:r>
              <a:rPr lang="en-US" sz="2000" i="1" dirty="0" err="1"/>
              <a:t>chunk_size</a:t>
            </a:r>
            <a:r>
              <a:rPr lang="en-US" sz="2000" i="1" dirty="0"/>
              <a:t>]</a:t>
            </a:r>
            <a:r>
              <a:rPr lang="en-US" sz="2000" b="1" dirty="0"/>
              <a:t>) </a:t>
            </a:r>
          </a:p>
          <a:p>
            <a:pPr lvl="2"/>
            <a:r>
              <a:rPr lang="en-US" sz="1600" dirty="0"/>
              <a:t>only supports kind= static. Otherwise works the same as when applied to a for construct.  Note: this applies to the operation of the distribute directive and controls distribution of loop iterations onto teams (NOT the distribution of loop iterations inside a team).</a:t>
            </a:r>
            <a:endParaRPr lang="en-US" sz="2000" dirty="0"/>
          </a:p>
          <a:p>
            <a:pPr lvl="1" fontAlgn="auto">
              <a:spcAft>
                <a:spcPts val="0"/>
              </a:spcAft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88758324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03437"/>
          </a:xfrm>
        </p:spPr>
        <p:txBody>
          <a:bodyPr>
            <a:normAutofit/>
          </a:bodyPr>
          <a:lstStyle/>
          <a:p>
            <a:r>
              <a:rPr lang="en-US" dirty="0"/>
              <a:t>Controlling data movement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670" y="2313288"/>
            <a:ext cx="8784660" cy="4175338"/>
          </a:xfrm>
        </p:spPr>
        <p:txBody>
          <a:bodyPr>
            <a:normAutofit/>
          </a:bodyPr>
          <a:lstStyle/>
          <a:p>
            <a:r>
              <a:rPr lang="en-US" sz="2400" dirty="0"/>
              <a:t>The various forms of the map clause</a:t>
            </a:r>
          </a:p>
          <a:p>
            <a:pPr lvl="1"/>
            <a:r>
              <a:rPr lang="en-US" sz="2000" b="1" dirty="0"/>
              <a:t>map(</a:t>
            </a:r>
            <a:r>
              <a:rPr lang="en-US" sz="2000" b="1" dirty="0" err="1"/>
              <a:t>to:list</a:t>
            </a:r>
            <a:r>
              <a:rPr lang="en-US" sz="2000" b="1" dirty="0"/>
              <a:t>)</a:t>
            </a:r>
            <a:r>
              <a:rPr lang="en-US" sz="2000" dirty="0"/>
              <a:t>: </a:t>
            </a:r>
            <a:r>
              <a:rPr lang="en-US" sz="2000" i="1" dirty="0"/>
              <a:t>read-only </a:t>
            </a:r>
            <a:r>
              <a:rPr lang="en-US" sz="2000" dirty="0"/>
              <a:t>data on the device. Variables in the list are initialized on the device using the original values from the host.</a:t>
            </a:r>
          </a:p>
          <a:p>
            <a:pPr lvl="1"/>
            <a:r>
              <a:rPr lang="en-US" sz="2000" b="1" dirty="0"/>
              <a:t>map(</a:t>
            </a:r>
            <a:r>
              <a:rPr lang="en-US" sz="2000" b="1" dirty="0" err="1"/>
              <a:t>from:list</a:t>
            </a:r>
            <a:r>
              <a:rPr lang="en-US" sz="2000" b="1" dirty="0"/>
              <a:t>)</a:t>
            </a:r>
            <a:r>
              <a:rPr lang="en-US" sz="2000" dirty="0"/>
              <a:t>:  </a:t>
            </a:r>
            <a:r>
              <a:rPr lang="en-US" sz="2000" i="1" dirty="0"/>
              <a:t>write-only </a:t>
            </a:r>
            <a:r>
              <a:rPr lang="en-US" sz="2000" dirty="0"/>
              <a:t>data on the device: initial value of the variable is not initialized. At the end of the target region, the values from variables in the list are copied into the original variables. </a:t>
            </a:r>
          </a:p>
          <a:p>
            <a:pPr lvl="1"/>
            <a:r>
              <a:rPr lang="en-US" sz="2000" b="1" dirty="0"/>
              <a:t>map(</a:t>
            </a:r>
            <a:r>
              <a:rPr lang="en-US" sz="2000" b="1" dirty="0" err="1"/>
              <a:t>tofrom:list</a:t>
            </a:r>
            <a:r>
              <a:rPr lang="en-US" sz="2000" b="1" dirty="0"/>
              <a:t>)</a:t>
            </a:r>
            <a:r>
              <a:rPr lang="en-US" sz="2000" dirty="0"/>
              <a:t>: the effect of both a map-to and a map-from</a:t>
            </a:r>
          </a:p>
          <a:p>
            <a:pPr lvl="1"/>
            <a:r>
              <a:rPr lang="en-US" sz="2000" b="1" dirty="0"/>
              <a:t>map(</a:t>
            </a:r>
            <a:r>
              <a:rPr lang="en-US" sz="2000" b="1" dirty="0" err="1"/>
              <a:t>alloc:list</a:t>
            </a:r>
            <a:r>
              <a:rPr lang="en-US" sz="2000" b="1" dirty="0"/>
              <a:t>)</a:t>
            </a:r>
            <a:r>
              <a:rPr lang="en-US" sz="2000" dirty="0"/>
              <a:t>: data is allocated and uninitialized on the device.</a:t>
            </a:r>
          </a:p>
          <a:p>
            <a:pPr lvl="1"/>
            <a:r>
              <a:rPr lang="en-US" sz="2000" b="1" dirty="0"/>
              <a:t>map(list)</a:t>
            </a:r>
            <a:r>
              <a:rPr lang="en-US" sz="2000" dirty="0"/>
              <a:t>: equivalent to map(</a:t>
            </a:r>
            <a:r>
              <a:rPr lang="en-US" sz="2000" dirty="0" err="1"/>
              <a:t>tofrom:list</a:t>
            </a:r>
            <a:r>
              <a:rPr lang="en-US" sz="2000" dirty="0"/>
              <a:t>).</a:t>
            </a:r>
            <a:endParaRPr lang="en-US" sz="2400" dirty="0"/>
          </a:p>
          <a:p>
            <a:r>
              <a:rPr lang="en-US" sz="2400" dirty="0"/>
              <a:t>For pointers you must use array notation ..</a:t>
            </a:r>
          </a:p>
          <a:p>
            <a:pPr lvl="1"/>
            <a:r>
              <a:rPr lang="en-US" sz="2000" b="1" dirty="0"/>
              <a:t>map(</a:t>
            </a:r>
            <a:r>
              <a:rPr lang="en-US" sz="2000" b="1" dirty="0" err="1"/>
              <a:t>to:a</a:t>
            </a:r>
            <a:r>
              <a:rPr lang="en-US" sz="2000" b="1" dirty="0"/>
              <a:t>[0:N])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39724" y="1285754"/>
            <a:ext cx="71071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 a[N], b[N], c[N];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#pragma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omp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target map(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to:a,b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 map(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tofrom:c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832167" y="420195"/>
            <a:ext cx="2132163" cy="1323439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/>
              <a:t>Data movement can be explicitly controlled with the map clause</a:t>
            </a:r>
          </a:p>
        </p:txBody>
      </p:sp>
    </p:spTree>
    <p:extLst>
      <p:ext uri="{BB962C8B-B14F-4D97-AF65-F5344CB8AC3E}">
        <p14:creationId xmlns:p14="http://schemas.microsoft.com/office/powerpoint/2010/main" val="3142586658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9340" y="274638"/>
            <a:ext cx="8596208" cy="842962"/>
          </a:xfrm>
        </p:spPr>
        <p:txBody>
          <a:bodyPr>
            <a:normAutofit/>
          </a:bodyPr>
          <a:lstStyle/>
          <a:p>
            <a:r>
              <a:rPr lang="en-US" dirty="0"/>
              <a:t>Default Data Mapping: Scalar variables </a:t>
            </a:r>
            <a:br>
              <a:rPr lang="en-US" dirty="0"/>
            </a:br>
            <a:r>
              <a:rPr lang="en-US" sz="2200" dirty="0"/>
              <a:t>(i.e. mapping scalars between host and target regions)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9340" y="1356795"/>
            <a:ext cx="8596208" cy="5221805"/>
          </a:xfrm>
        </p:spPr>
        <p:txBody>
          <a:bodyPr>
            <a:normAutofit/>
          </a:bodyPr>
          <a:lstStyle/>
          <a:p>
            <a:r>
              <a:rPr lang="en-US" dirty="0"/>
              <a:t>Default mapping behavior for scalar </a:t>
            </a:r>
            <a:r>
              <a:rPr lang="en-US" sz="2400" dirty="0"/>
              <a:t>variables  </a:t>
            </a:r>
            <a:endParaRPr lang="en-US" dirty="0"/>
          </a:p>
          <a:p>
            <a:pPr lvl="1"/>
            <a:r>
              <a:rPr lang="en-US" dirty="0" err="1"/>
              <a:t>OpenMP</a:t>
            </a:r>
            <a:r>
              <a:rPr lang="en-US" dirty="0"/>
              <a:t> 4.0 implicitly mapped all scalar variables as </a:t>
            </a:r>
            <a:r>
              <a:rPr lang="en-US" b="1" dirty="0" err="1"/>
              <a:t>tofrom</a:t>
            </a:r>
            <a:endParaRPr lang="en-US" dirty="0"/>
          </a:p>
          <a:p>
            <a:pPr lvl="1"/>
            <a:r>
              <a:rPr lang="en-US" dirty="0" err="1"/>
              <a:t>OpenMP</a:t>
            </a:r>
            <a:r>
              <a:rPr lang="en-US" dirty="0"/>
              <a:t> 4.5 implicitly maps scalar variables as </a:t>
            </a:r>
            <a:r>
              <a:rPr lang="en-US" b="1" dirty="0" err="1"/>
              <a:t>firstprivate</a:t>
            </a:r>
            <a:endParaRPr lang="en-US" dirty="0"/>
          </a:p>
          <a:p>
            <a:r>
              <a:rPr lang="en-US" dirty="0"/>
              <a:t>Key difference between the two options:</a:t>
            </a:r>
          </a:p>
          <a:p>
            <a:pPr lvl="1"/>
            <a:r>
              <a:rPr lang="en-US" dirty="0" err="1"/>
              <a:t>firstprivate</a:t>
            </a:r>
            <a:r>
              <a:rPr lang="en-US" dirty="0"/>
              <a:t>: </a:t>
            </a:r>
          </a:p>
          <a:p>
            <a:pPr lvl="2"/>
            <a:r>
              <a:rPr lang="en-US" dirty="0"/>
              <a:t>a new value is created per work-item and initialized with the original value.  The variable is not copied back to the host</a:t>
            </a:r>
          </a:p>
          <a:p>
            <a:pPr lvl="1"/>
            <a:r>
              <a:rPr lang="en-US" dirty="0"/>
              <a:t>map(</a:t>
            </a:r>
            <a:r>
              <a:rPr lang="en-US" dirty="0" err="1"/>
              <a:t>tofrom</a:t>
            </a:r>
            <a:r>
              <a:rPr lang="en-US" dirty="0"/>
              <a:t>): </a:t>
            </a:r>
          </a:p>
          <a:p>
            <a:pPr lvl="2"/>
            <a:r>
              <a:rPr lang="en-US" dirty="0"/>
              <a:t>A new value is created in the target region and initialized with the original value, but it is shared between work-items on the device.  Its value is copied back to the host at the end of the target region.</a:t>
            </a:r>
          </a:p>
          <a:p>
            <a:r>
              <a:rPr lang="en-US" dirty="0"/>
              <a:t>Why is default </a:t>
            </a:r>
            <a:r>
              <a:rPr lang="en-US" dirty="0" err="1"/>
              <a:t>firstprivate</a:t>
            </a:r>
            <a:r>
              <a:rPr lang="en-US" dirty="0"/>
              <a:t> for scalars a better choice?</a:t>
            </a:r>
          </a:p>
          <a:p>
            <a:pPr lvl="1"/>
            <a:r>
              <a:rPr lang="en-US" dirty="0" err="1"/>
              <a:t>OpenMP</a:t>
            </a:r>
            <a:r>
              <a:rPr lang="en-US" dirty="0"/>
              <a:t> target regions for GPUs execute with CUDA or OpenCL.  A </a:t>
            </a:r>
            <a:r>
              <a:rPr lang="en-US" dirty="0" err="1"/>
              <a:t>firstprivate</a:t>
            </a:r>
            <a:r>
              <a:rPr lang="en-US" dirty="0"/>
              <a:t> scalar can be launched as a parameter to a kernel function without the overhead of setting up a variable in device memory.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3145785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03437"/>
          </a:xfrm>
        </p:spPr>
        <p:txBody>
          <a:bodyPr>
            <a:normAutofit/>
          </a:bodyPr>
          <a:lstStyle/>
          <a:p>
            <a:r>
              <a:rPr lang="en-US" dirty="0"/>
              <a:t>Default Data Sharing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9340" y="1020859"/>
            <a:ext cx="8596208" cy="550120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WARNING: Make sure not to confuse the implicit mapping of pointer variables with the data that they point to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17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700" dirty="0">
                <a:latin typeface="Consolas" panose="020B0609020204030204" pitchFamily="49" charset="0"/>
                <a:cs typeface="Consolas" panose="020B0609020204030204" pitchFamily="49" charset="0"/>
              </a:rPr>
              <a:t> main(void) {</a:t>
            </a:r>
          </a:p>
          <a:p>
            <a:pPr marL="0" indent="0">
              <a:buNone/>
            </a:pPr>
            <a:r>
              <a:rPr lang="en-US" sz="1700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17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7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700" b="1" dirty="0"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en-US" sz="1700" dirty="0">
                <a:latin typeface="Consolas" panose="020B0609020204030204" pitchFamily="49" charset="0"/>
                <a:cs typeface="Consolas" panose="020B0609020204030204" pitchFamily="49" charset="0"/>
              </a:rPr>
              <a:t> = 0;</a:t>
            </a:r>
          </a:p>
          <a:p>
            <a:pPr marL="0" indent="0">
              <a:buNone/>
            </a:pPr>
            <a:r>
              <a:rPr lang="en-US" sz="1700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17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700" dirty="0">
                <a:latin typeface="Consolas" panose="020B0609020204030204" pitchFamily="49" charset="0"/>
                <a:cs typeface="Consolas" panose="020B0609020204030204" pitchFamily="49" charset="0"/>
              </a:rPr>
              <a:t>* </a:t>
            </a:r>
            <a:r>
              <a:rPr lang="en-US" sz="1700" b="1" dirty="0"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en-US" sz="1700" dirty="0">
                <a:latin typeface="Consolas" panose="020B0609020204030204" pitchFamily="49" charset="0"/>
                <a:cs typeface="Consolas" panose="020B0609020204030204" pitchFamily="49" charset="0"/>
              </a:rPr>
              <a:t> = (</a:t>
            </a:r>
            <a:r>
              <a:rPr lang="en-US" sz="17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700" dirty="0">
                <a:latin typeface="Consolas" panose="020B0609020204030204" pitchFamily="49" charset="0"/>
                <a:cs typeface="Consolas" panose="020B0609020204030204" pitchFamily="49" charset="0"/>
              </a:rPr>
              <a:t>*)malloc(</a:t>
            </a:r>
            <a:r>
              <a:rPr lang="en-US" sz="1700" dirty="0" err="1"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17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700" dirty="0">
                <a:latin typeface="Consolas" panose="020B0609020204030204" pitchFamily="49" charset="0"/>
                <a:cs typeface="Consolas" panose="020B0609020204030204" pitchFamily="49" charset="0"/>
              </a:rPr>
              <a:t>)*</a:t>
            </a:r>
            <a:r>
              <a:rPr lang="en-US" sz="1700" b="1" dirty="0"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lang="en-US" sz="17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700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1700" b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#pragma </a:t>
            </a:r>
            <a:r>
              <a:rPr lang="en-US" sz="1700" b="1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omp</a:t>
            </a:r>
            <a:r>
              <a:rPr lang="en-US" sz="1700" b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target </a:t>
            </a:r>
          </a:p>
          <a:p>
            <a:pPr marL="0" indent="0">
              <a:buNone/>
            </a:pPr>
            <a:r>
              <a:rPr lang="en-US" sz="1700" b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#pragma </a:t>
            </a:r>
            <a:r>
              <a:rPr lang="en-US" sz="1700" b="1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omp</a:t>
            </a:r>
            <a:r>
              <a:rPr lang="en-US" sz="1700" b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teams distribute parallel for </a:t>
            </a:r>
            <a:r>
              <a:rPr lang="en-US" sz="1700" b="1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simd</a:t>
            </a:r>
            <a:endParaRPr lang="en-US" sz="1700" b="1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700" dirty="0">
                <a:latin typeface="Consolas" panose="020B0609020204030204" pitchFamily="49" charset="0"/>
                <a:cs typeface="Consolas" panose="020B0609020204030204" pitchFamily="49" charset="0"/>
              </a:rPr>
              <a:t>   for(</a:t>
            </a:r>
            <a:r>
              <a:rPr lang="en-US" sz="17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7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7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700" dirty="0">
                <a:latin typeface="Consolas" panose="020B0609020204030204" pitchFamily="49" charset="0"/>
                <a:cs typeface="Consolas" panose="020B0609020204030204" pitchFamily="49" charset="0"/>
              </a:rPr>
              <a:t> = 0; </a:t>
            </a:r>
            <a:r>
              <a:rPr lang="en-US" sz="17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700" b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700" dirty="0">
                <a:latin typeface="Consolas" panose="020B0609020204030204" pitchFamily="49" charset="0"/>
                <a:cs typeface="Consolas" panose="020B0609020204030204" pitchFamily="49" charset="0"/>
              </a:rPr>
              <a:t>&lt; </a:t>
            </a:r>
            <a:r>
              <a:rPr lang="en-US" sz="1700" b="1" dirty="0"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lang="en-US" sz="1700" dirty="0">
                <a:latin typeface="Consolas" panose="020B0609020204030204" pitchFamily="49" charset="0"/>
                <a:cs typeface="Consolas" panose="020B0609020204030204" pitchFamily="49" charset="0"/>
              </a:rPr>
              <a:t>; ++</a:t>
            </a:r>
            <a:r>
              <a:rPr lang="en-US" sz="17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7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1700" dirty="0">
                <a:latin typeface="Consolas" panose="020B0609020204030204" pitchFamily="49" charset="0"/>
                <a:cs typeface="Consolas" panose="020B0609020204030204" pitchFamily="49" charset="0"/>
              </a:rPr>
              <a:t>     // </a:t>
            </a:r>
            <a:r>
              <a:rPr lang="en-US" sz="1700" b="1" dirty="0">
                <a:latin typeface="Consolas" panose="020B0609020204030204" pitchFamily="49" charset="0"/>
                <a:cs typeface="Consolas" panose="020B0609020204030204" pitchFamily="49" charset="0"/>
              </a:rPr>
              <a:t>A, B, N</a:t>
            </a:r>
            <a:r>
              <a:rPr lang="en-US" sz="1700" dirty="0">
                <a:latin typeface="Consolas" panose="020B0609020204030204" pitchFamily="49" charset="0"/>
                <a:cs typeface="Consolas" panose="020B0609020204030204" pitchFamily="49" charset="0"/>
              </a:rPr>
              <a:t> and </a:t>
            </a:r>
            <a:r>
              <a:rPr lang="en-US" sz="17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700" dirty="0">
                <a:latin typeface="Consolas" panose="020B0609020204030204" pitchFamily="49" charset="0"/>
                <a:cs typeface="Consolas" panose="020B0609020204030204" pitchFamily="49" charset="0"/>
              </a:rPr>
              <a:t> all exist here</a:t>
            </a:r>
          </a:p>
          <a:p>
            <a:pPr marL="0" indent="0">
              <a:buNone/>
            </a:pPr>
            <a:r>
              <a:rPr lang="en-US" sz="1700" dirty="0">
                <a:latin typeface="Consolas" panose="020B0609020204030204" pitchFamily="49" charset="0"/>
                <a:cs typeface="Consolas" panose="020B0609020204030204" pitchFamily="49" charset="0"/>
              </a:rPr>
              <a:t>     // </a:t>
            </a:r>
            <a:r>
              <a:rPr lang="en-US" sz="1700" b="1" dirty="0">
                <a:latin typeface="Consolas" panose="020B0609020204030204" pitchFamily="49" charset="0"/>
                <a:cs typeface="Consolas" panose="020B0609020204030204" pitchFamily="49" charset="0"/>
              </a:rPr>
              <a:t>B </a:t>
            </a:r>
            <a:r>
              <a:rPr lang="en-US" sz="1700" dirty="0">
                <a:latin typeface="Consolas" panose="020B0609020204030204" pitchFamily="49" charset="0"/>
                <a:cs typeface="Consolas" panose="020B0609020204030204" pitchFamily="49" charset="0"/>
              </a:rPr>
              <a:t>is a pointer – the data </a:t>
            </a:r>
            <a:r>
              <a:rPr lang="en-US" sz="1700" b="1" dirty="0"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en-US" sz="1700" dirty="0">
                <a:latin typeface="Consolas" panose="020B0609020204030204" pitchFamily="49" charset="0"/>
                <a:cs typeface="Consolas" panose="020B0609020204030204" pitchFamily="49" charset="0"/>
              </a:rPr>
              <a:t> points to </a:t>
            </a:r>
            <a:r>
              <a:rPr lang="en-US" sz="1700" u="sng" dirty="0">
                <a:latin typeface="Consolas" panose="020B0609020204030204" pitchFamily="49" charset="0"/>
                <a:cs typeface="Consolas" panose="020B0609020204030204" pitchFamily="49" charset="0"/>
              </a:rPr>
              <a:t>DOES NOT</a:t>
            </a:r>
            <a:r>
              <a:rPr lang="en-US" sz="1700" dirty="0">
                <a:latin typeface="Consolas" panose="020B0609020204030204" pitchFamily="49" charset="0"/>
                <a:cs typeface="Consolas" panose="020B0609020204030204" pitchFamily="49" charset="0"/>
              </a:rPr>
              <a:t> exist here!</a:t>
            </a:r>
          </a:p>
          <a:p>
            <a:pPr marL="0" indent="0">
              <a:buNone/>
            </a:pPr>
            <a:r>
              <a:rPr lang="en-US" sz="1700" dirty="0">
                <a:latin typeface="Consolas" panose="020B0609020204030204" pitchFamily="49" charset="0"/>
                <a:cs typeface="Consolas" panose="020B0609020204030204" pitchFamily="49" charset="0"/>
              </a:rPr>
              <a:t>   }</a:t>
            </a:r>
            <a:br>
              <a:rPr lang="en-US" sz="17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dirty="0"/>
              <a:t>If you want to access the data that is pointed to by </a:t>
            </a:r>
            <a:r>
              <a:rPr lang="en-US" b="1" dirty="0"/>
              <a:t>B</a:t>
            </a:r>
            <a:r>
              <a:rPr lang="en-US" dirty="0"/>
              <a:t>, you will need to perform an explicit mapping using the </a:t>
            </a:r>
            <a:r>
              <a:rPr lang="en-US" b="1" dirty="0"/>
              <a:t>map </a:t>
            </a:r>
            <a:r>
              <a:rPr lang="en-US" dirty="0"/>
              <a:t>clause</a:t>
            </a:r>
          </a:p>
        </p:txBody>
      </p:sp>
    </p:spTree>
    <p:extLst>
      <p:ext uri="{BB962C8B-B14F-4D97-AF65-F5344CB8AC3E}">
        <p14:creationId xmlns:p14="http://schemas.microsoft.com/office/powerpoint/2010/main" val="3842275744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03437"/>
          </a:xfrm>
        </p:spPr>
        <p:txBody>
          <a:bodyPr>
            <a:normAutofit/>
          </a:bodyPr>
          <a:lstStyle/>
          <a:p>
            <a:r>
              <a:rPr lang="en-US" dirty="0"/>
              <a:t>Default Data Sharing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9340" y="1020859"/>
            <a:ext cx="8596208" cy="550120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WARNING: Make sure not to confuse the implicit mapping of pointer variables with the data that they point to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main(void) {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= 0;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* </a:t>
            </a: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= (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*)malloc(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)*</a:t>
            </a: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000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2000" b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#pragma </a:t>
            </a:r>
            <a:r>
              <a:rPr lang="en-US" sz="2000" b="1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omp</a:t>
            </a:r>
            <a:r>
              <a:rPr lang="en-US" sz="2000" b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target map(B[0:N])</a:t>
            </a:r>
          </a:p>
          <a:p>
            <a:pPr marL="0" indent="0">
              <a:buNone/>
            </a:pPr>
            <a:r>
              <a:rPr lang="en-US" sz="2000" b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#pragma </a:t>
            </a:r>
            <a:r>
              <a:rPr lang="en-US" sz="2000" b="1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omp</a:t>
            </a:r>
            <a:r>
              <a:rPr lang="en-US" sz="2000" b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teams distribute parallel for </a:t>
            </a:r>
            <a:r>
              <a:rPr lang="en-US" sz="2000" b="1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simd</a:t>
            </a:r>
            <a:endParaRPr lang="en-US" sz="2000" b="1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for(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= 0; </a:t>
            </a:r>
            <a:r>
              <a:rPr lang="en-US" sz="20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&lt; </a:t>
            </a: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 ++</a:t>
            </a:r>
            <a:r>
              <a:rPr lang="en-US" sz="20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 // </a:t>
            </a: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A, B, N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and </a:t>
            </a:r>
            <a:r>
              <a:rPr lang="en-US" sz="20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all exist here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 // The data that </a:t>
            </a: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points to </a:t>
            </a:r>
            <a:r>
              <a:rPr lang="en-US" sz="2000" u="sng" dirty="0">
                <a:latin typeface="Consolas" panose="020B0609020204030204" pitchFamily="49" charset="0"/>
                <a:cs typeface="Consolas" panose="020B0609020204030204" pitchFamily="49" charset="0"/>
              </a:rPr>
              <a:t>DOES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exist here!</a:t>
            </a:r>
            <a:endParaRPr lang="en-US" sz="2000" u="sng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}</a:t>
            </a:r>
            <a:b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717833738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0167" y="337357"/>
            <a:ext cx="8229600" cy="1143000"/>
          </a:xfrm>
        </p:spPr>
        <p:txBody>
          <a:bodyPr/>
          <a:lstStyle/>
          <a:p>
            <a:r>
              <a:rPr lang="en-US" dirty="0"/>
              <a:t>Exercise: </a:t>
            </a:r>
            <a:r>
              <a:rPr lang="en-US" sz="2400" dirty="0"/>
              <a:t>Jacobi solver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526104" cy="4525963"/>
          </a:xfrm>
        </p:spPr>
        <p:txBody>
          <a:bodyPr>
            <a:normAutofit/>
          </a:bodyPr>
          <a:lstStyle/>
          <a:p>
            <a:r>
              <a:rPr lang="en-US" sz="2400" dirty="0"/>
              <a:t>Start from the provided </a:t>
            </a:r>
            <a:r>
              <a:rPr lang="en-US" sz="2400" dirty="0" err="1"/>
              <a:t>jacobi_solver</a:t>
            </a:r>
            <a:r>
              <a:rPr lang="en-US" sz="2400" dirty="0"/>
              <a:t> program.  Verify that you can run it serially.</a:t>
            </a:r>
          </a:p>
          <a:p>
            <a:r>
              <a:rPr lang="en-US" dirty="0"/>
              <a:t>Parallelize for a CPU using the </a:t>
            </a:r>
            <a:r>
              <a:rPr lang="en-US" i="1" dirty="0"/>
              <a:t>parallel for </a:t>
            </a:r>
            <a:r>
              <a:rPr lang="en-US" dirty="0"/>
              <a:t>construct on the major loops</a:t>
            </a:r>
            <a:endParaRPr lang="en-US" sz="2400" dirty="0"/>
          </a:p>
          <a:p>
            <a:r>
              <a:rPr lang="en-US" sz="2400" dirty="0"/>
              <a:t>Use the target directive to run on a GPU.</a:t>
            </a:r>
          </a:p>
          <a:p>
            <a:pPr lvl="1"/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#pragma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omp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target </a:t>
            </a:r>
          </a:p>
          <a:p>
            <a:pPr lvl="1"/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#pragma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omp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target map(to: list[0:N])</a:t>
            </a:r>
            <a:b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map(from: list[0:N]) map(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tofrom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: list[0:N])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#pragma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omp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target teams distribute parallel for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simd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39725" lvl="1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583852203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9725" y="164879"/>
            <a:ext cx="8229600" cy="572077"/>
          </a:xfrm>
        </p:spPr>
        <p:txBody>
          <a:bodyPr>
            <a:normAutofit/>
          </a:bodyPr>
          <a:lstStyle/>
          <a:p>
            <a:r>
              <a:rPr lang="en-US" dirty="0"/>
              <a:t>Jacobi Solver (serial  1/2)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9562" y="1035723"/>
            <a:ext cx="7942339" cy="507944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&lt;&lt;&lt; allocate and initialize the matrix A and &gt;&gt;&gt;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&lt;&lt;&lt; vectors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xold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xnew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and b                             &gt;&gt;&gt; 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while((conv &gt; TOL) &amp;&amp; (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iters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&lt;MAX_ITERS))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{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iters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++;</a:t>
            </a:r>
          </a:p>
          <a:p>
            <a:pPr marL="0" indent="0">
              <a:buNone/>
            </a:pPr>
            <a:r>
              <a:rPr lang="da-DK" sz="1800" dirty="0">
                <a:latin typeface="Consolas" panose="020B0609020204030204" pitchFamily="49" charset="0"/>
                <a:cs typeface="Consolas" panose="020B0609020204030204" pitchFamily="49" charset="0"/>
              </a:rPr>
              <a:t>     for (</a:t>
            </a:r>
            <a:r>
              <a:rPr lang="da-DK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a-DK" sz="1800" dirty="0">
                <a:latin typeface="Consolas" panose="020B0609020204030204" pitchFamily="49" charset="0"/>
                <a:cs typeface="Consolas" panose="020B0609020204030204" pitchFamily="49" charset="0"/>
              </a:rPr>
              <a:t> i=0; i&lt;</a:t>
            </a:r>
            <a:r>
              <a:rPr lang="da-DK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Ndim</a:t>
            </a:r>
            <a:r>
              <a:rPr lang="da-DK" sz="1800" dirty="0">
                <a:latin typeface="Consolas" panose="020B0609020204030204" pitchFamily="49" charset="0"/>
                <a:cs typeface="Consolas" panose="020B0609020204030204" pitchFamily="49" charset="0"/>
              </a:rPr>
              <a:t>; i++){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xnew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] = (TYPE) 0.0;</a:t>
            </a:r>
          </a:p>
          <a:p>
            <a:pPr marL="0" indent="0">
              <a:buNone/>
            </a:pPr>
            <a:r>
              <a:rPr lang="da-DK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 for (</a:t>
            </a:r>
            <a:r>
              <a:rPr lang="da-DK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a-DK" sz="1800" dirty="0">
                <a:latin typeface="Consolas" panose="020B0609020204030204" pitchFamily="49" charset="0"/>
                <a:cs typeface="Consolas" panose="020B0609020204030204" pitchFamily="49" charset="0"/>
              </a:rPr>
              <a:t> j=0; j&lt; </a:t>
            </a:r>
            <a:r>
              <a:rPr lang="da-DK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Ndim;j</a:t>
            </a:r>
            <a:r>
              <a:rPr lang="da-DK" sz="1800" dirty="0">
                <a:latin typeface="Consolas" panose="020B0609020204030204" pitchFamily="49" charset="0"/>
                <a:cs typeface="Consolas" panose="020B0609020204030204" pitchFamily="49" charset="0"/>
              </a:rPr>
              <a:t>++){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     if(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!=j)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xnew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]+= A[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Ndim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+ j]*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xold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[j];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 }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xnew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] = (b[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]-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xnew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])/A[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Ndim+i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];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 }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4268106995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9725" y="164879"/>
            <a:ext cx="8229600" cy="572077"/>
          </a:xfrm>
        </p:spPr>
        <p:txBody>
          <a:bodyPr>
            <a:normAutofit/>
          </a:bodyPr>
          <a:lstStyle/>
          <a:p>
            <a:r>
              <a:rPr lang="en-US" dirty="0"/>
              <a:t>Jacobi Solver (serial  2/2)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309563" y="1125404"/>
            <a:ext cx="8340519" cy="50794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 conv = 0.0;</a:t>
            </a:r>
          </a:p>
          <a:p>
            <a:pPr marL="0" indent="0">
              <a:buFont typeface="Arial" pitchFamily="34" charset="0"/>
              <a:buNone/>
            </a:pPr>
            <a:r>
              <a:rPr lang="da-DK" sz="1800" dirty="0">
                <a:latin typeface="Consolas" panose="020B0609020204030204" pitchFamily="49" charset="0"/>
                <a:cs typeface="Consolas" panose="020B0609020204030204" pitchFamily="49" charset="0"/>
              </a:rPr>
              <a:t>     for (</a:t>
            </a:r>
            <a:r>
              <a:rPr lang="da-DK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a-DK" sz="1800" dirty="0">
                <a:latin typeface="Consolas" panose="020B0609020204030204" pitchFamily="49" charset="0"/>
                <a:cs typeface="Consolas" panose="020B0609020204030204" pitchFamily="49" charset="0"/>
              </a:rPr>
              <a:t> i=0; i&lt;</a:t>
            </a:r>
            <a:r>
              <a:rPr lang="da-DK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Ndim</a:t>
            </a:r>
            <a:r>
              <a:rPr lang="da-DK" sz="1800" dirty="0">
                <a:latin typeface="Consolas" panose="020B0609020204030204" pitchFamily="49" charset="0"/>
                <a:cs typeface="Consolas" panose="020B0609020204030204" pitchFamily="49" charset="0"/>
              </a:rPr>
              <a:t>; i++){</a:t>
            </a:r>
          </a:p>
          <a:p>
            <a:pPr marL="0" indent="0">
              <a:buFont typeface="Arial" pitchFamily="34" charset="0"/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 TYPE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tmp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=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xnew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]-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xold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];</a:t>
            </a:r>
          </a:p>
          <a:p>
            <a:pPr marL="0" indent="0">
              <a:buFont typeface="Arial" pitchFamily="34" charset="0"/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conv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+=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tmp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tmp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Font typeface="Arial" pitchFamily="34" charset="0"/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 }</a:t>
            </a:r>
          </a:p>
          <a:p>
            <a:pPr marL="0" indent="0">
              <a:buFont typeface="Arial" pitchFamily="34" charset="0"/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conv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sqrt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((double)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conv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marL="0" indent="0">
              <a:buFont typeface="Arial" pitchFamily="34" charset="0"/>
              <a:buNone/>
            </a:pP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Font typeface="Arial" pitchFamily="34" charset="0"/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 TYPE*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tmp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xold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Font typeface="Arial" pitchFamily="34" charset="0"/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xold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xnew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Font typeface="Arial" pitchFamily="34" charset="0"/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xnew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tmp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Font typeface="Arial" pitchFamily="34" charset="0"/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} // end while loop</a:t>
            </a:r>
          </a:p>
        </p:txBody>
      </p:sp>
    </p:spTree>
    <p:extLst>
      <p:ext uri="{BB962C8B-B14F-4D97-AF65-F5344CB8AC3E}">
        <p14:creationId xmlns:p14="http://schemas.microsoft.com/office/powerpoint/2010/main" val="3726697756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9725" y="164879"/>
            <a:ext cx="8229600" cy="572077"/>
          </a:xfrm>
        </p:spPr>
        <p:txBody>
          <a:bodyPr>
            <a:normAutofit/>
          </a:bodyPr>
          <a:lstStyle/>
          <a:p>
            <a:r>
              <a:rPr lang="en-US" dirty="0"/>
              <a:t>Jacobi Solver (Par </a:t>
            </a:r>
            <a:r>
              <a:rPr lang="en-US" dirty="0" err="1"/>
              <a:t>Targ</a:t>
            </a:r>
            <a:r>
              <a:rPr lang="en-US" dirty="0"/>
              <a:t>, 1/2)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9562" y="1035723"/>
            <a:ext cx="8313156" cy="569095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while((conv &gt; TOL) &amp;&amp; (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iters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&lt;MAX_ITERS))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{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iters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++;</a:t>
            </a:r>
          </a:p>
          <a:p>
            <a:pPr marL="0" indent="0">
              <a:buNone/>
            </a:pPr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#pragma </a:t>
            </a:r>
            <a:r>
              <a:rPr lang="en-US" sz="1800" b="1" dirty="0" err="1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omp</a:t>
            </a:r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target map(</a:t>
            </a:r>
            <a:r>
              <a:rPr lang="en-US" sz="1800" b="1" dirty="0" err="1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tofrom</a:t>
            </a:r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800" b="1" dirty="0" err="1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xnew</a:t>
            </a:r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[0:Ndim], </a:t>
            </a:r>
            <a:r>
              <a:rPr lang="en-US" sz="1800" b="1" dirty="0" err="1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xold</a:t>
            </a:r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[0:Ndim]) \</a:t>
            </a:r>
          </a:p>
          <a:p>
            <a:pPr marL="0" indent="0">
              <a:buNone/>
            </a:pPr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map(to: A[0:Ndim*</a:t>
            </a:r>
            <a:r>
              <a:rPr lang="en-US" sz="1800" b="1" dirty="0" err="1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Ndim</a:t>
            </a:r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], b[0:Ndim])</a:t>
            </a:r>
          </a:p>
          <a:p>
            <a:pPr marL="0" indent="0">
              <a:buNone/>
            </a:pPr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#pragma </a:t>
            </a:r>
            <a:r>
              <a:rPr lang="en-US" sz="1800" b="1" dirty="0" err="1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omp</a:t>
            </a:r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teams distribute parallel for </a:t>
            </a:r>
            <a:r>
              <a:rPr lang="en-US" sz="1800" b="1" dirty="0" err="1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simd</a:t>
            </a:r>
            <a:endParaRPr lang="en-US" sz="1800" b="1" dirty="0">
              <a:solidFill>
                <a:srgbClr val="8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da-DK" sz="1800" dirty="0">
                <a:latin typeface="Consolas" panose="020B0609020204030204" pitchFamily="49" charset="0"/>
                <a:cs typeface="Consolas" panose="020B0609020204030204" pitchFamily="49" charset="0"/>
              </a:rPr>
              <a:t>     for (</a:t>
            </a:r>
            <a:r>
              <a:rPr lang="da-DK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a-DK" sz="1800" dirty="0">
                <a:latin typeface="Consolas" panose="020B0609020204030204" pitchFamily="49" charset="0"/>
                <a:cs typeface="Consolas" panose="020B0609020204030204" pitchFamily="49" charset="0"/>
              </a:rPr>
              <a:t> i=0; i&lt;</a:t>
            </a:r>
            <a:r>
              <a:rPr lang="da-DK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Ndim</a:t>
            </a:r>
            <a:r>
              <a:rPr lang="da-DK" sz="1800" dirty="0">
                <a:latin typeface="Consolas" panose="020B0609020204030204" pitchFamily="49" charset="0"/>
                <a:cs typeface="Consolas" panose="020B0609020204030204" pitchFamily="49" charset="0"/>
              </a:rPr>
              <a:t>; i++){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xnew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] = (TYPE) 0.0;</a:t>
            </a:r>
          </a:p>
          <a:p>
            <a:pPr marL="0" indent="0">
              <a:buNone/>
            </a:pPr>
            <a:r>
              <a:rPr lang="da-DK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 for (</a:t>
            </a:r>
            <a:r>
              <a:rPr lang="da-DK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a-DK" sz="1800" dirty="0">
                <a:latin typeface="Consolas" panose="020B0609020204030204" pitchFamily="49" charset="0"/>
                <a:cs typeface="Consolas" panose="020B0609020204030204" pitchFamily="49" charset="0"/>
              </a:rPr>
              <a:t> j=0; j&lt;</a:t>
            </a:r>
            <a:r>
              <a:rPr lang="da-DK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Ndim;j</a:t>
            </a:r>
            <a:r>
              <a:rPr lang="da-DK" sz="1800" dirty="0">
                <a:latin typeface="Consolas" panose="020B0609020204030204" pitchFamily="49" charset="0"/>
                <a:cs typeface="Consolas" panose="020B0609020204030204" pitchFamily="49" charset="0"/>
              </a:rPr>
              <a:t>++){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     if(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!=j)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xnew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]+= A[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Ndim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+ j]*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xold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[j];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 }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xnew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] = (b[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]-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xnew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])/A[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Ndim+i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];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 }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537792981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F3DF1BD-2D17-4766-86FD-5827149ED3EA}" type="slidenum">
              <a:rPr lang="zh-CN" altLang="en-US"/>
              <a:pPr>
                <a:defRPr/>
              </a:pPr>
              <a:t>4</a:t>
            </a:fld>
            <a:endParaRPr lang="en-US" altLang="zh-CN"/>
          </a:p>
        </p:txBody>
      </p:sp>
      <p:sp>
        <p:nvSpPr>
          <p:cNvPr id="109571" name="Rectangle 2"/>
          <p:cNvSpPr>
            <a:spLocks noGrp="1" noChangeArrowheads="1"/>
          </p:cNvSpPr>
          <p:nvPr>
            <p:ph type="title"/>
          </p:nvPr>
        </p:nvSpPr>
        <p:spPr>
          <a:xfrm>
            <a:off x="410391" y="189084"/>
            <a:ext cx="8496300" cy="1143000"/>
          </a:xfrm>
        </p:spPr>
        <p:txBody>
          <a:bodyPr/>
          <a:lstStyle/>
          <a:p>
            <a:pPr eaLnBrk="1" hangingPunct="1"/>
            <a:r>
              <a:rPr lang="en-US" dirty="0"/>
              <a:t>Plan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1942585"/>
              </p:ext>
            </p:extLst>
          </p:nvPr>
        </p:nvGraphicFramePr>
        <p:xfrm>
          <a:off x="486278" y="760584"/>
          <a:ext cx="8344526" cy="538113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363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486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595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0025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Module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Concepts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Exercises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0843">
                <a:tc>
                  <a:txBody>
                    <a:bodyPr/>
                    <a:lstStyle/>
                    <a:p>
                      <a:r>
                        <a:rPr lang="en-US" sz="1600" dirty="0" err="1"/>
                        <a:t>OpenMP</a:t>
                      </a:r>
                      <a:r>
                        <a:rPr lang="en-US" sz="1600" baseline="0" dirty="0"/>
                        <a:t> overview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 err="1"/>
                        <a:t>OpenMP</a:t>
                      </a:r>
                      <a:r>
                        <a:rPr lang="en-US" sz="1600" dirty="0"/>
                        <a:t> recap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/>
                        <a:t>Hardcore</a:t>
                      </a:r>
                      <a:r>
                        <a:rPr lang="en-US" sz="1600" baseline="0" dirty="0"/>
                        <a:t> jargon of </a:t>
                      </a:r>
                      <a:r>
                        <a:rPr lang="en-US" sz="1600" baseline="0" dirty="0" err="1"/>
                        <a:t>OpenMP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/>
                        <a:t>None </a:t>
                      </a:r>
                      <a:r>
                        <a:rPr lang="mr-IN" sz="1600" dirty="0"/>
                        <a:t>…</a:t>
                      </a:r>
                      <a:r>
                        <a:rPr lang="en-US" sz="1600" dirty="0"/>
                        <a:t> we’ll use demo mode so we can move fast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0223">
                <a:tc>
                  <a:txBody>
                    <a:bodyPr/>
                    <a:lstStyle/>
                    <a:p>
                      <a:r>
                        <a:rPr lang="en-US" sz="1600" dirty="0"/>
                        <a:t>The device model in </a:t>
                      </a:r>
                      <a:r>
                        <a:rPr lang="en-US" sz="1600" dirty="0" err="1"/>
                        <a:t>OpenMP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/>
                        <a:t>Intro to the Target directive with default data movement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  <a:defRPr/>
                      </a:pPr>
                      <a:r>
                        <a:rPr lang="en-US" sz="1600" dirty="0" err="1"/>
                        <a:t>Vadd</a:t>
                      </a:r>
                      <a:r>
                        <a:rPr lang="en-US" sz="1600" dirty="0"/>
                        <a:t> program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22300">
                <a:tc>
                  <a:txBody>
                    <a:bodyPr/>
                    <a:lstStyle/>
                    <a:p>
                      <a:r>
                        <a:rPr lang="en-US" sz="1600" dirty="0"/>
                        <a:t>Understanding</a:t>
                      </a:r>
                      <a:r>
                        <a:rPr lang="en-US" sz="1600" baseline="0" dirty="0"/>
                        <a:t> execution 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/>
                        <a:t>Intro to </a:t>
                      </a:r>
                      <a:r>
                        <a:rPr lang="en-US" sz="1600" dirty="0" err="1"/>
                        <a:t>nvprof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 err="1"/>
                        <a:t>nvprof</a:t>
                      </a:r>
                      <a:r>
                        <a:rPr lang="en-US" sz="1600" baseline="0" dirty="0"/>
                        <a:t> ./</a:t>
                      </a:r>
                      <a:r>
                        <a:rPr lang="en-US" sz="1600" baseline="0" dirty="0" err="1"/>
                        <a:t>vadd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r>
                        <a:rPr lang="en-US" sz="1600" dirty="0"/>
                        <a:t>Working with the target directive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/>
                        <a:t>CPU and </a:t>
                      </a:r>
                      <a:r>
                        <a:rPr lang="en-US" sz="1600" baseline="0" dirty="0"/>
                        <a:t>GPU execution models and the fundamental combined directive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baseline="0" dirty="0" err="1"/>
                        <a:t>Vadd</a:t>
                      </a:r>
                      <a:r>
                        <a:rPr lang="en-US" sz="1600" baseline="0" dirty="0"/>
                        <a:t> with combined directive using </a:t>
                      </a:r>
                      <a:r>
                        <a:rPr lang="en-US" sz="1600" baseline="0" dirty="0" err="1"/>
                        <a:t>nvprof</a:t>
                      </a:r>
                      <a:r>
                        <a:rPr lang="en-US" sz="1600" baseline="0" dirty="0"/>
                        <a:t> to understand execution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92332">
                <a:tc>
                  <a:txBody>
                    <a:bodyPr/>
                    <a:lstStyle/>
                    <a:p>
                      <a:r>
                        <a:rPr lang="en-US" sz="1600" dirty="0"/>
                        <a:t>Basic memory movement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/>
                        <a:t>The map clause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/>
                        <a:t>Jacobi solver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92332">
                <a:tc>
                  <a:txBody>
                    <a:bodyPr/>
                    <a:lstStyle/>
                    <a:p>
                      <a:r>
                        <a:rPr lang="en-US" sz="1600" dirty="0"/>
                        <a:t>Optimizing</a:t>
                      </a:r>
                      <a:r>
                        <a:rPr lang="en-US" sz="1600" baseline="0" dirty="0"/>
                        <a:t> memory movement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/>
                        <a:t>Target data regions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/>
                        <a:t>Jacobi with explicit data movement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18457">
                <a:tc>
                  <a:txBody>
                    <a:bodyPr/>
                    <a:lstStyle/>
                    <a:p>
                      <a:r>
                        <a:rPr lang="en-US" sz="1600" dirty="0"/>
                        <a:t>Optimizing GPU 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/>
                        <a:t>Common GPU optimizations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/>
                        <a:t>Optimized Jacobi solver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01661737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9725" y="164879"/>
            <a:ext cx="8229600" cy="572077"/>
          </a:xfrm>
        </p:spPr>
        <p:txBody>
          <a:bodyPr>
            <a:normAutofit/>
          </a:bodyPr>
          <a:lstStyle/>
          <a:p>
            <a:r>
              <a:rPr lang="en-US" dirty="0"/>
              <a:t>Jacobi Solver (Par </a:t>
            </a:r>
            <a:r>
              <a:rPr lang="en-US" dirty="0" err="1"/>
              <a:t>Targ</a:t>
            </a:r>
            <a:r>
              <a:rPr lang="en-US" dirty="0"/>
              <a:t>, 2/2)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309563" y="726158"/>
            <a:ext cx="8834437" cy="50794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</a:p>
          <a:p>
            <a:pPr marL="0" indent="0">
              <a:buFont typeface="Arial" pitchFamily="34" charset="0"/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 conv = 0.0;</a:t>
            </a:r>
          </a:p>
          <a:p>
            <a:pPr marL="0" indent="0">
              <a:buNone/>
            </a:pPr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#pragma </a:t>
            </a:r>
            <a:r>
              <a:rPr lang="en-US" sz="1800" b="1" dirty="0" err="1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omp</a:t>
            </a:r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target map(to: </a:t>
            </a:r>
            <a:r>
              <a:rPr lang="en-US" sz="1800" b="1" dirty="0" err="1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xnew</a:t>
            </a:r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[0:Ndim], </a:t>
            </a:r>
            <a:r>
              <a:rPr lang="en-US" sz="1800" b="1" dirty="0" err="1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xold</a:t>
            </a:r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[0:Ndim]) \</a:t>
            </a:r>
          </a:p>
          <a:p>
            <a:pPr marL="0" indent="0">
              <a:buNone/>
            </a:pPr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     map(</a:t>
            </a:r>
            <a:r>
              <a:rPr lang="en-US" sz="1800" b="1" dirty="0" err="1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tofrom:conv</a:t>
            </a:r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</a:p>
          <a:p>
            <a:pPr marL="0" indent="0">
              <a:buNone/>
            </a:pPr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#pragma </a:t>
            </a:r>
            <a:r>
              <a:rPr lang="en-US" sz="1800" b="1" dirty="0" err="1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omp</a:t>
            </a:r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teams distribute parallel for </a:t>
            </a:r>
            <a:r>
              <a:rPr lang="en-US" sz="1800" b="1" dirty="0" err="1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simd</a:t>
            </a:r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reduction(+:conv)</a:t>
            </a:r>
          </a:p>
          <a:p>
            <a:pPr marL="0" indent="0">
              <a:buFont typeface="Arial" pitchFamily="34" charset="0"/>
              <a:buNone/>
            </a:pPr>
            <a:r>
              <a:rPr lang="da-DK" sz="1800" dirty="0">
                <a:latin typeface="Consolas" panose="020B0609020204030204" pitchFamily="49" charset="0"/>
                <a:cs typeface="Consolas" panose="020B0609020204030204" pitchFamily="49" charset="0"/>
              </a:rPr>
              <a:t>     for (</a:t>
            </a:r>
            <a:r>
              <a:rPr lang="da-DK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a-DK" sz="1800" dirty="0">
                <a:latin typeface="Consolas" panose="020B0609020204030204" pitchFamily="49" charset="0"/>
                <a:cs typeface="Consolas" panose="020B0609020204030204" pitchFamily="49" charset="0"/>
              </a:rPr>
              <a:t> i=0; i&lt;</a:t>
            </a:r>
            <a:r>
              <a:rPr lang="da-DK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Ndim</a:t>
            </a:r>
            <a:r>
              <a:rPr lang="da-DK" sz="1800" dirty="0">
                <a:latin typeface="Consolas" panose="020B0609020204030204" pitchFamily="49" charset="0"/>
                <a:cs typeface="Consolas" panose="020B0609020204030204" pitchFamily="49" charset="0"/>
              </a:rPr>
              <a:t>; i++){</a:t>
            </a:r>
          </a:p>
          <a:p>
            <a:pPr marL="0" indent="0">
              <a:buFont typeface="Arial" pitchFamily="34" charset="0"/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 TYPE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tmp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=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xnew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]-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xold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];</a:t>
            </a:r>
          </a:p>
          <a:p>
            <a:pPr marL="0" indent="0">
              <a:buFont typeface="Arial" pitchFamily="34" charset="0"/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conv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+=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tmp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tmp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Font typeface="Arial" pitchFamily="34" charset="0"/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 }</a:t>
            </a:r>
          </a:p>
          <a:p>
            <a:pPr marL="0" indent="0">
              <a:buFont typeface="Arial" pitchFamily="34" charset="0"/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conv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sqrt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((double)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conv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marL="0" indent="0">
              <a:buFont typeface="Arial" pitchFamily="34" charset="0"/>
              <a:buNone/>
            </a:pP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 TYPE*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tmp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xold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xold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xnew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xnew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tmp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Font typeface="Arial" pitchFamily="34" charset="0"/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} \\ end while loop</a:t>
            </a:r>
          </a:p>
        </p:txBody>
      </p:sp>
    </p:spTree>
    <p:extLst>
      <p:ext uri="{BB962C8B-B14F-4D97-AF65-F5344CB8AC3E}">
        <p14:creationId xmlns:p14="http://schemas.microsoft.com/office/powerpoint/2010/main" val="4241041945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9725" y="164879"/>
            <a:ext cx="8229600" cy="572077"/>
          </a:xfrm>
        </p:spPr>
        <p:txBody>
          <a:bodyPr>
            <a:normAutofit/>
          </a:bodyPr>
          <a:lstStyle/>
          <a:p>
            <a:r>
              <a:rPr lang="en-US" dirty="0"/>
              <a:t>Jacobi Solver (Par </a:t>
            </a:r>
            <a:r>
              <a:rPr lang="en-US" dirty="0" err="1"/>
              <a:t>Targ</a:t>
            </a:r>
            <a:r>
              <a:rPr lang="en-US" dirty="0"/>
              <a:t>, 2/2)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309563" y="726158"/>
            <a:ext cx="8834437" cy="50794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en-US" sz="1800" dirty="0">
              <a:solidFill>
                <a:srgbClr val="000000"/>
              </a:solidFill>
            </a:endParaRPr>
          </a:p>
          <a:p>
            <a:pPr marL="0" indent="0">
              <a:buFont typeface="Arial" pitchFamily="34" charset="0"/>
              <a:buNone/>
            </a:pPr>
            <a:r>
              <a:rPr lang="en-US" sz="1800" dirty="0">
                <a:solidFill>
                  <a:srgbClr val="000000"/>
                </a:solidFill>
              </a:rPr>
              <a:t>      conv = 0.0;</a:t>
            </a:r>
          </a:p>
          <a:p>
            <a:pPr marL="0" indent="0">
              <a:buFont typeface="Arial" pitchFamily="34" charset="0"/>
              <a:buNone/>
            </a:pPr>
            <a:r>
              <a:rPr lang="en-US" sz="1800" b="1" dirty="0">
                <a:solidFill>
                  <a:srgbClr val="800000"/>
                </a:solidFill>
              </a:rPr>
              <a:t>#pragma </a:t>
            </a:r>
            <a:r>
              <a:rPr lang="en-US" sz="1800" b="1" dirty="0" err="1">
                <a:solidFill>
                  <a:srgbClr val="800000"/>
                </a:solidFill>
              </a:rPr>
              <a:t>omp</a:t>
            </a:r>
            <a:r>
              <a:rPr lang="en-US" sz="1800" b="1" dirty="0">
                <a:solidFill>
                  <a:srgbClr val="800000"/>
                </a:solidFill>
              </a:rPr>
              <a:t> target map(</a:t>
            </a:r>
            <a:r>
              <a:rPr lang="en-US" sz="1800" b="1" dirty="0" err="1">
                <a:solidFill>
                  <a:srgbClr val="800000"/>
                </a:solidFill>
              </a:rPr>
              <a:t>to:xnew</a:t>
            </a:r>
            <a:r>
              <a:rPr lang="en-US" sz="1800" b="1" dirty="0">
                <a:solidFill>
                  <a:srgbClr val="800000"/>
                </a:solidFill>
              </a:rPr>
              <a:t>[0:Ndim], </a:t>
            </a:r>
            <a:r>
              <a:rPr lang="en-US" sz="1800" b="1" dirty="0" err="1">
                <a:solidFill>
                  <a:srgbClr val="800000"/>
                </a:solidFill>
              </a:rPr>
              <a:t>xold</a:t>
            </a:r>
            <a:r>
              <a:rPr lang="en-US" sz="1800" b="1" dirty="0">
                <a:solidFill>
                  <a:srgbClr val="800000"/>
                </a:solidFill>
              </a:rPr>
              <a:t>[0:Ndim]) map(</a:t>
            </a:r>
            <a:r>
              <a:rPr lang="en-US" sz="1800" b="1" dirty="0" err="1">
                <a:solidFill>
                  <a:srgbClr val="800000"/>
                </a:solidFill>
              </a:rPr>
              <a:t>tofrom:conv</a:t>
            </a:r>
            <a:r>
              <a:rPr lang="en-US" sz="1800" b="1" dirty="0">
                <a:solidFill>
                  <a:srgbClr val="800000"/>
                </a:solidFill>
              </a:rPr>
              <a:t>)</a:t>
            </a:r>
          </a:p>
          <a:p>
            <a:pPr marL="0" indent="0">
              <a:buFont typeface="Arial" pitchFamily="34" charset="0"/>
              <a:buNone/>
            </a:pPr>
            <a:r>
              <a:rPr lang="en-US" sz="1800" b="1" dirty="0">
                <a:solidFill>
                  <a:srgbClr val="800000"/>
                </a:solidFill>
              </a:rPr>
              <a:t>#pragma </a:t>
            </a:r>
            <a:r>
              <a:rPr lang="en-US" sz="1800" b="1" dirty="0" err="1">
                <a:solidFill>
                  <a:srgbClr val="800000"/>
                </a:solidFill>
              </a:rPr>
              <a:t>omp</a:t>
            </a:r>
            <a:r>
              <a:rPr lang="en-US" sz="1800" b="1" dirty="0">
                <a:solidFill>
                  <a:srgbClr val="800000"/>
                </a:solidFill>
              </a:rPr>
              <a:t> teams distribute parallel for </a:t>
            </a:r>
            <a:r>
              <a:rPr lang="en-US" sz="1800" b="1" dirty="0" err="1">
                <a:solidFill>
                  <a:srgbClr val="800000"/>
                </a:solidFill>
              </a:rPr>
              <a:t>simd</a:t>
            </a:r>
            <a:r>
              <a:rPr lang="en-US" sz="1800" b="1" dirty="0">
                <a:solidFill>
                  <a:srgbClr val="800000"/>
                </a:solidFill>
              </a:rPr>
              <a:t> reduction(+:conv)</a:t>
            </a:r>
          </a:p>
          <a:p>
            <a:pPr marL="0" indent="0">
              <a:buFont typeface="Arial" pitchFamily="34" charset="0"/>
              <a:buNone/>
            </a:pPr>
            <a:r>
              <a:rPr lang="da-DK" sz="1800" dirty="0">
                <a:solidFill>
                  <a:srgbClr val="000000"/>
                </a:solidFill>
              </a:rPr>
              <a:t>     for (</a:t>
            </a:r>
            <a:r>
              <a:rPr lang="da-DK" sz="1800" dirty="0" err="1">
                <a:solidFill>
                  <a:srgbClr val="000000"/>
                </a:solidFill>
              </a:rPr>
              <a:t>int</a:t>
            </a:r>
            <a:r>
              <a:rPr lang="da-DK" sz="1800" dirty="0">
                <a:solidFill>
                  <a:srgbClr val="000000"/>
                </a:solidFill>
              </a:rPr>
              <a:t> i=0; i&lt;</a:t>
            </a:r>
            <a:r>
              <a:rPr lang="da-DK" sz="1800" dirty="0" err="1">
                <a:solidFill>
                  <a:srgbClr val="000000"/>
                </a:solidFill>
              </a:rPr>
              <a:t>Ndim</a:t>
            </a:r>
            <a:r>
              <a:rPr lang="da-DK" sz="1800" dirty="0">
                <a:solidFill>
                  <a:srgbClr val="000000"/>
                </a:solidFill>
              </a:rPr>
              <a:t>; i++){</a:t>
            </a:r>
          </a:p>
          <a:p>
            <a:pPr marL="0" indent="0">
              <a:buFont typeface="Arial" pitchFamily="34" charset="0"/>
              <a:buNone/>
            </a:pPr>
            <a:r>
              <a:rPr lang="en-US" sz="1800" dirty="0">
                <a:solidFill>
                  <a:srgbClr val="000000"/>
                </a:solidFill>
              </a:rPr>
              <a:t>         TYPE </a:t>
            </a:r>
            <a:r>
              <a:rPr lang="en-US" sz="1800" dirty="0" err="1">
                <a:solidFill>
                  <a:srgbClr val="000000"/>
                </a:solidFill>
              </a:rPr>
              <a:t>tmp</a:t>
            </a:r>
            <a:r>
              <a:rPr lang="en-US" sz="1800" dirty="0">
                <a:solidFill>
                  <a:srgbClr val="000000"/>
                </a:solidFill>
              </a:rPr>
              <a:t>  = </a:t>
            </a:r>
            <a:r>
              <a:rPr lang="en-US" sz="1800" dirty="0" err="1">
                <a:solidFill>
                  <a:srgbClr val="000000"/>
                </a:solidFill>
              </a:rPr>
              <a:t>xnew</a:t>
            </a:r>
            <a:r>
              <a:rPr lang="en-US" sz="1800" dirty="0">
                <a:solidFill>
                  <a:srgbClr val="000000"/>
                </a:solidFill>
              </a:rPr>
              <a:t>[</a:t>
            </a:r>
            <a:r>
              <a:rPr lang="en-US" sz="1800" dirty="0" err="1">
                <a:solidFill>
                  <a:srgbClr val="000000"/>
                </a:solidFill>
              </a:rPr>
              <a:t>i</a:t>
            </a:r>
            <a:r>
              <a:rPr lang="en-US" sz="1800" dirty="0">
                <a:solidFill>
                  <a:srgbClr val="000000"/>
                </a:solidFill>
              </a:rPr>
              <a:t>]-</a:t>
            </a:r>
            <a:r>
              <a:rPr lang="en-US" sz="1800" dirty="0" err="1">
                <a:solidFill>
                  <a:srgbClr val="000000"/>
                </a:solidFill>
              </a:rPr>
              <a:t>xold</a:t>
            </a:r>
            <a:r>
              <a:rPr lang="en-US" sz="1800" dirty="0">
                <a:solidFill>
                  <a:srgbClr val="000000"/>
                </a:solidFill>
              </a:rPr>
              <a:t>[</a:t>
            </a:r>
            <a:r>
              <a:rPr lang="en-US" sz="1800" dirty="0" err="1">
                <a:solidFill>
                  <a:srgbClr val="000000"/>
                </a:solidFill>
              </a:rPr>
              <a:t>i</a:t>
            </a:r>
            <a:r>
              <a:rPr lang="en-US" sz="1800" dirty="0">
                <a:solidFill>
                  <a:srgbClr val="000000"/>
                </a:solidFill>
              </a:rPr>
              <a:t>];</a:t>
            </a:r>
          </a:p>
          <a:p>
            <a:pPr marL="0" indent="0">
              <a:buFont typeface="Arial" pitchFamily="34" charset="0"/>
              <a:buNone/>
            </a:pPr>
            <a:r>
              <a:rPr lang="en-US" sz="1800" dirty="0">
                <a:solidFill>
                  <a:srgbClr val="000000"/>
                </a:solidFill>
              </a:rPr>
              <a:t>         </a:t>
            </a:r>
            <a:r>
              <a:rPr lang="en-US" sz="1800" dirty="0" err="1">
                <a:solidFill>
                  <a:srgbClr val="000000"/>
                </a:solidFill>
              </a:rPr>
              <a:t>conv</a:t>
            </a:r>
            <a:r>
              <a:rPr lang="en-US" sz="1800" dirty="0">
                <a:solidFill>
                  <a:srgbClr val="000000"/>
                </a:solidFill>
              </a:rPr>
              <a:t> += </a:t>
            </a:r>
            <a:r>
              <a:rPr lang="en-US" sz="1800" dirty="0" err="1">
                <a:solidFill>
                  <a:srgbClr val="000000"/>
                </a:solidFill>
              </a:rPr>
              <a:t>tmp</a:t>
            </a:r>
            <a:r>
              <a:rPr lang="en-US" sz="1800" dirty="0">
                <a:solidFill>
                  <a:srgbClr val="000000"/>
                </a:solidFill>
              </a:rPr>
              <a:t>*</a:t>
            </a:r>
            <a:r>
              <a:rPr lang="en-US" sz="1800" dirty="0" err="1">
                <a:solidFill>
                  <a:srgbClr val="000000"/>
                </a:solidFill>
              </a:rPr>
              <a:t>tmp</a:t>
            </a:r>
            <a:r>
              <a:rPr lang="en-US" sz="1800" dirty="0">
                <a:solidFill>
                  <a:srgbClr val="000000"/>
                </a:solidFill>
              </a:rPr>
              <a:t>;</a:t>
            </a:r>
          </a:p>
          <a:p>
            <a:pPr marL="0" indent="0">
              <a:buFont typeface="Arial" pitchFamily="34" charset="0"/>
              <a:buNone/>
            </a:pPr>
            <a:r>
              <a:rPr lang="en-US" sz="1800" dirty="0">
                <a:solidFill>
                  <a:srgbClr val="000000"/>
                </a:solidFill>
              </a:rPr>
              <a:t>     }</a:t>
            </a:r>
          </a:p>
          <a:p>
            <a:pPr marL="0" indent="0">
              <a:buFont typeface="Arial" pitchFamily="34" charset="0"/>
              <a:buNone/>
            </a:pPr>
            <a:r>
              <a:rPr lang="en-US" sz="1800" dirty="0">
                <a:solidFill>
                  <a:srgbClr val="000000"/>
                </a:solidFill>
              </a:rPr>
              <a:t>     </a:t>
            </a:r>
            <a:r>
              <a:rPr lang="en-US" sz="1800" dirty="0" err="1">
                <a:solidFill>
                  <a:srgbClr val="000000"/>
                </a:solidFill>
              </a:rPr>
              <a:t>conv</a:t>
            </a:r>
            <a:r>
              <a:rPr lang="en-US" sz="1800" dirty="0">
                <a:solidFill>
                  <a:srgbClr val="000000"/>
                </a:solidFill>
              </a:rPr>
              <a:t> = </a:t>
            </a:r>
            <a:r>
              <a:rPr lang="en-US" sz="1800" dirty="0" err="1">
                <a:solidFill>
                  <a:srgbClr val="000000"/>
                </a:solidFill>
              </a:rPr>
              <a:t>sqrt</a:t>
            </a:r>
            <a:r>
              <a:rPr lang="en-US" sz="1800" dirty="0">
                <a:solidFill>
                  <a:srgbClr val="000000"/>
                </a:solidFill>
              </a:rPr>
              <a:t>((double)</a:t>
            </a:r>
            <a:r>
              <a:rPr lang="en-US" sz="1800" dirty="0" err="1">
                <a:solidFill>
                  <a:srgbClr val="000000"/>
                </a:solidFill>
              </a:rPr>
              <a:t>conv</a:t>
            </a:r>
            <a:r>
              <a:rPr lang="en-US" sz="1800" dirty="0">
                <a:solidFill>
                  <a:srgbClr val="000000"/>
                </a:solidFill>
              </a:rPr>
              <a:t>);</a:t>
            </a:r>
          </a:p>
          <a:p>
            <a:pPr marL="0" indent="0">
              <a:buFont typeface="Arial" pitchFamily="34" charset="0"/>
              <a:buNone/>
            </a:pPr>
            <a:endParaRPr lang="en-US" sz="1800" dirty="0">
              <a:solidFill>
                <a:srgbClr val="000000"/>
              </a:solidFill>
            </a:endParaRPr>
          </a:p>
          <a:p>
            <a:pPr marL="0" indent="0">
              <a:buFont typeface="Arial" pitchFamily="34" charset="0"/>
              <a:buNone/>
            </a:pPr>
            <a:r>
              <a:rPr lang="en-US" sz="1800" dirty="0">
                <a:solidFill>
                  <a:srgbClr val="000000"/>
                </a:solidFill>
              </a:rPr>
              <a:t>} \\ end while loop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256498" y="3620472"/>
            <a:ext cx="4530847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This worked but the performance was awful.  Why?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8389294"/>
              </p:ext>
            </p:extLst>
          </p:nvPr>
        </p:nvGraphicFramePr>
        <p:xfrm>
          <a:off x="3989657" y="4891199"/>
          <a:ext cx="4579668" cy="12801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071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484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Implementation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Ndim</a:t>
                      </a:r>
                      <a:r>
                        <a:rPr lang="en-US" dirty="0"/>
                        <a:t> = 4096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NVIDIA® K20X™ GPU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Target </a:t>
                      </a:r>
                      <a:r>
                        <a:rPr lang="en-US" dirty="0" err="1"/>
                        <a:t>dir</a:t>
                      </a:r>
                      <a:r>
                        <a:rPr lang="en-US" baseline="0" dirty="0"/>
                        <a:t> per loop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131.94 </a:t>
                      </a:r>
                      <a:r>
                        <a:rPr lang="en-US" dirty="0" err="1"/>
                        <a:t>secs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612571" y="6171359"/>
            <a:ext cx="65314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Cray® XC40™ Supercomputer running Cray® Compiling Environment 8.5.3. </a:t>
            </a:r>
            <a:br>
              <a:rPr lang="en-US" sz="1200" dirty="0"/>
            </a:br>
            <a:r>
              <a:rPr lang="en-US" sz="1200" dirty="0"/>
              <a:t>Intel® Xeon ® CPU E5-2697 v2 @ 2.70GHz with 32 GB DDR3.  NVIDIA® Tesla® K20X, 6GB.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-314" y="6604962"/>
            <a:ext cx="43332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Third party names are the property of their owners.</a:t>
            </a:r>
          </a:p>
        </p:txBody>
      </p:sp>
    </p:spTree>
    <p:extLst>
      <p:ext uri="{BB962C8B-B14F-4D97-AF65-F5344CB8AC3E}">
        <p14:creationId xmlns:p14="http://schemas.microsoft.com/office/powerpoint/2010/main" val="1908491412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90000"/>
          </a:xfrm>
        </p:spPr>
        <p:txBody>
          <a:bodyPr>
            <a:normAutofit/>
          </a:bodyPr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9994" y="864638"/>
            <a:ext cx="8004391" cy="5647169"/>
          </a:xfrm>
        </p:spPr>
        <p:txBody>
          <a:bodyPr>
            <a:noAutofit/>
          </a:bodyPr>
          <a:lstStyle/>
          <a:p>
            <a:pPr eaLnBrk="1" fontAlgn="t" hangingPunct="1"/>
            <a:r>
              <a:rPr lang="en-US" dirty="0" err="1"/>
              <a:t>OpenMP</a:t>
            </a:r>
            <a:r>
              <a:rPr lang="en-US" dirty="0"/>
              <a:t> overview</a:t>
            </a:r>
          </a:p>
          <a:p>
            <a:pPr eaLnBrk="1" fontAlgn="t" hangingPunct="1"/>
            <a:r>
              <a:rPr lang="en-US" dirty="0"/>
              <a:t>The device model in </a:t>
            </a:r>
            <a:r>
              <a:rPr lang="en-US" dirty="0" err="1"/>
              <a:t>OpenMP</a:t>
            </a:r>
            <a:endParaRPr lang="en-US" dirty="0"/>
          </a:p>
          <a:p>
            <a:pPr eaLnBrk="1" fontAlgn="t" hangingPunct="1"/>
            <a:r>
              <a:rPr lang="en-US" dirty="0"/>
              <a:t>Working with the target directive</a:t>
            </a:r>
          </a:p>
          <a:p>
            <a:pPr eaLnBrk="1" fontAlgn="t" hangingPunct="1"/>
            <a:r>
              <a:rPr lang="en-US" dirty="0"/>
              <a:t>Controlling memory movement</a:t>
            </a:r>
          </a:p>
          <a:p>
            <a:pPr eaLnBrk="1" fontAlgn="t" hangingPunct="1"/>
            <a:r>
              <a:rPr lang="en-US" dirty="0"/>
              <a:t>Optimizing GPU code</a:t>
            </a:r>
          </a:p>
          <a:p>
            <a:pPr eaLnBrk="1" fontAlgn="t" hangingPunct="1"/>
            <a:r>
              <a:rPr lang="en-US" dirty="0"/>
              <a:t>CPU/GPU portability</a:t>
            </a:r>
          </a:p>
        </p:txBody>
      </p:sp>
      <p:sp>
        <p:nvSpPr>
          <p:cNvPr id="4" name="Right Arrow 3"/>
          <p:cNvSpPr/>
          <p:nvPr/>
        </p:nvSpPr>
        <p:spPr>
          <a:xfrm>
            <a:off x="257627" y="2187004"/>
            <a:ext cx="445884" cy="283709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3340321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41713" y="3898760"/>
            <a:ext cx="5382682" cy="2138611"/>
          </a:xfrm>
          <a:prstGeom prst="rect">
            <a:avLst/>
          </a:prstGeom>
          <a:solidFill>
            <a:srgbClr val="E9FFED"/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341713" y="1130606"/>
            <a:ext cx="4974592" cy="2526994"/>
          </a:xfrm>
          <a:prstGeom prst="rect">
            <a:avLst/>
          </a:prstGeom>
          <a:solidFill>
            <a:srgbClr val="E9FFED"/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798"/>
            <a:ext cx="8229600" cy="462319"/>
          </a:xfrm>
        </p:spPr>
        <p:txBody>
          <a:bodyPr>
            <a:noAutofit/>
          </a:bodyPr>
          <a:lstStyle/>
          <a:p>
            <a:r>
              <a:rPr lang="en-US" sz="3600" dirty="0"/>
              <a:t>Data movement dominates!!!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605883"/>
            <a:ext cx="6700989" cy="613084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while((conv &gt; TOLERANCE) &amp;&amp; (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iters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&lt;MAX_ITERS))</a:t>
            </a:r>
          </a:p>
          <a:p>
            <a:pPr marL="0" indent="0">
              <a:buNone/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{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iters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++;</a:t>
            </a:r>
          </a:p>
          <a:p>
            <a:pPr marL="0" lvl="0" indent="0">
              <a:buNone/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  #pragma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omp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target map(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tofrom:xnew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[0:Ndim],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xold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[0:Ndim]) \</a:t>
            </a:r>
          </a:p>
          <a:p>
            <a:pPr marL="0" indent="0">
              <a:buNone/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        map(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to:A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[0:Ndim*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Ndim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], b[0:Ndim])</a:t>
            </a:r>
          </a:p>
          <a:p>
            <a:pPr marL="0" indent="0">
              <a:buNone/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    #pragma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omp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teams distribute parallel for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simd</a:t>
            </a:r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da-DK" sz="1200" dirty="0">
                <a:latin typeface="Consolas" panose="020B0609020204030204" pitchFamily="49" charset="0"/>
                <a:cs typeface="Consolas" panose="020B0609020204030204" pitchFamily="49" charset="0"/>
              </a:rPr>
              <a:t>       for (</a:t>
            </a:r>
            <a:r>
              <a:rPr lang="da-DK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a-DK" sz="1200" dirty="0">
                <a:latin typeface="Consolas" panose="020B0609020204030204" pitchFamily="49" charset="0"/>
                <a:cs typeface="Consolas" panose="020B0609020204030204" pitchFamily="49" charset="0"/>
              </a:rPr>
              <a:t> i=0; i&lt;</a:t>
            </a:r>
            <a:r>
              <a:rPr lang="da-DK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Ndim</a:t>
            </a:r>
            <a:r>
              <a:rPr lang="da-DK" sz="1200" dirty="0">
                <a:latin typeface="Consolas" panose="020B0609020204030204" pitchFamily="49" charset="0"/>
                <a:cs typeface="Consolas" panose="020B0609020204030204" pitchFamily="49" charset="0"/>
              </a:rPr>
              <a:t>; i++){</a:t>
            </a:r>
          </a:p>
          <a:p>
            <a:pPr marL="0" indent="0">
              <a:buNone/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       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xnew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] = (TYPE) 0.0;</a:t>
            </a:r>
          </a:p>
          <a:p>
            <a:pPr marL="0" indent="0">
              <a:buNone/>
            </a:pPr>
            <a:r>
              <a:rPr lang="da-DK" sz="1200" dirty="0">
                <a:latin typeface="Consolas" panose="020B0609020204030204" pitchFamily="49" charset="0"/>
                <a:cs typeface="Consolas" panose="020B0609020204030204" pitchFamily="49" charset="0"/>
              </a:rPr>
              <a:t>           for (</a:t>
            </a:r>
            <a:r>
              <a:rPr lang="da-DK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a-DK" sz="1200" dirty="0">
                <a:latin typeface="Consolas" panose="020B0609020204030204" pitchFamily="49" charset="0"/>
                <a:cs typeface="Consolas" panose="020B0609020204030204" pitchFamily="49" charset="0"/>
              </a:rPr>
              <a:t> j=0; j&lt;</a:t>
            </a:r>
            <a:r>
              <a:rPr lang="da-DK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Ndim;j</a:t>
            </a:r>
            <a:r>
              <a:rPr lang="da-DK" sz="1200" dirty="0">
                <a:latin typeface="Consolas" panose="020B0609020204030204" pitchFamily="49" charset="0"/>
                <a:cs typeface="Consolas" panose="020B0609020204030204" pitchFamily="49" charset="0"/>
              </a:rPr>
              <a:t>++){</a:t>
            </a:r>
          </a:p>
          <a:p>
            <a:pPr marL="0" indent="0">
              <a:buNone/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if(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!=j)</a:t>
            </a:r>
          </a:p>
          <a:p>
            <a:pPr marL="0" indent="0">
              <a:buNone/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xnew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]+= A[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Ndim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+ j]*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xold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[j];</a:t>
            </a:r>
          </a:p>
          <a:p>
            <a:pPr marL="0" indent="0">
              <a:buNone/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        }</a:t>
            </a:r>
          </a:p>
          <a:p>
            <a:pPr marL="0" indent="0">
              <a:buNone/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       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xnew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] = (b[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]-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xnew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])/A[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Ndim+i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];</a:t>
            </a:r>
          </a:p>
          <a:p>
            <a:pPr marL="0" indent="0">
              <a:buNone/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    }</a:t>
            </a:r>
          </a:p>
          <a:p>
            <a:pPr marL="0" indent="0">
              <a:buNone/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    conv = 0.0;	</a:t>
            </a:r>
          </a:p>
          <a:p>
            <a:pPr marL="0" indent="0">
              <a:buNone/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  #pragma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omp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target map(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to:xnew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[0:Ndim],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xold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[0:Ndim]) \</a:t>
            </a:r>
          </a:p>
          <a:p>
            <a:pPr marL="0" indent="0">
              <a:buNone/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        map(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tofrom:conv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     #pragma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omp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teams distribute parallel for reduction(+:conv)</a:t>
            </a:r>
          </a:p>
          <a:p>
            <a:pPr marL="0" indent="0">
              <a:buNone/>
            </a:pPr>
            <a:r>
              <a:rPr lang="da-DK" sz="1200" dirty="0">
                <a:latin typeface="Consolas" panose="020B0609020204030204" pitchFamily="49" charset="0"/>
                <a:cs typeface="Consolas" panose="020B0609020204030204" pitchFamily="49" charset="0"/>
              </a:rPr>
              <a:t>        for (</a:t>
            </a:r>
            <a:r>
              <a:rPr lang="da-DK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a-DK" sz="1200" dirty="0">
                <a:latin typeface="Consolas" panose="020B0609020204030204" pitchFamily="49" charset="0"/>
                <a:cs typeface="Consolas" panose="020B0609020204030204" pitchFamily="49" charset="0"/>
              </a:rPr>
              <a:t> i=0; i&lt;</a:t>
            </a:r>
            <a:r>
              <a:rPr lang="da-DK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Ndim</a:t>
            </a:r>
            <a:r>
              <a:rPr lang="da-DK" sz="1200" dirty="0">
                <a:latin typeface="Consolas" panose="020B0609020204030204" pitchFamily="49" charset="0"/>
                <a:cs typeface="Consolas" panose="020B0609020204030204" pitchFamily="49" charset="0"/>
              </a:rPr>
              <a:t>; i++){</a:t>
            </a:r>
          </a:p>
          <a:p>
            <a:pPr marL="0" indent="0">
              <a:buNone/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tmp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=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xnew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]-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xold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];</a:t>
            </a:r>
          </a:p>
          <a:p>
            <a:pPr marL="0" indent="0">
              <a:buNone/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conv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+=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tmp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tmp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     }</a:t>
            </a:r>
          </a:p>
          <a:p>
            <a:pPr marL="0" indent="0">
              <a:buNone/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  conv = sqrt((double)conv);</a:t>
            </a:r>
          </a:p>
          <a:p>
            <a:pPr marL="0" indent="0">
              <a:buNone/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  // Pointer swap…</a:t>
            </a:r>
            <a:endParaRPr lang="ro-RO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ro-RO" sz="1200" dirty="0">
                <a:latin typeface="Consolas" panose="020B0609020204030204" pitchFamily="49" charset="0"/>
                <a:cs typeface="Consolas" panose="020B0609020204030204" pitchFamily="49" charset="0"/>
              </a:rPr>
              <a:t>   }</a:t>
            </a:r>
          </a:p>
          <a:p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657844" y="651109"/>
            <a:ext cx="3605864" cy="400110"/>
          </a:xfrm>
          <a:prstGeom prst="rect">
            <a:avLst/>
          </a:prstGeom>
          <a:noFill/>
          <a:ln w="22225">
            <a:solidFill>
              <a:srgbClr val="000090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/>
              <a:t>Typically over 4000 iterations!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724395" y="1419168"/>
            <a:ext cx="3319122" cy="923330"/>
          </a:xfrm>
          <a:prstGeom prst="rect">
            <a:avLst/>
          </a:prstGeom>
          <a:noFill/>
          <a:ln w="22225">
            <a:solidFill>
              <a:srgbClr val="000090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dirty="0"/>
              <a:t>Each iteration, </a:t>
            </a:r>
            <a:r>
              <a:rPr lang="en-US" sz="1800" dirty="0">
                <a:solidFill>
                  <a:srgbClr val="C00000"/>
                </a:solidFill>
              </a:rPr>
              <a:t>copy </a:t>
            </a:r>
            <a:r>
              <a:rPr lang="en-US" dirty="0"/>
              <a:t>(3*Ndim+Ndim</a:t>
            </a:r>
            <a:r>
              <a:rPr lang="en-US" baseline="30000" dirty="0"/>
              <a:t>2</a:t>
            </a:r>
            <a:r>
              <a:rPr lang="en-US" dirty="0"/>
              <a:t>)*</a:t>
            </a:r>
            <a:r>
              <a:rPr lang="en-US" dirty="0" err="1"/>
              <a:t>sizeof</a:t>
            </a:r>
            <a:r>
              <a:rPr lang="en-US" dirty="0"/>
              <a:t>(TYPE) bytes </a:t>
            </a:r>
            <a:r>
              <a:rPr lang="en-US" sz="1800" dirty="0">
                <a:solidFill>
                  <a:srgbClr val="C00000"/>
                </a:solidFill>
              </a:rPr>
              <a:t>to </a:t>
            </a:r>
            <a:r>
              <a:rPr lang="en-US" sz="1800" dirty="0"/>
              <a:t>device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017627" y="3185202"/>
            <a:ext cx="2669173" cy="923330"/>
          </a:xfrm>
          <a:prstGeom prst="rect">
            <a:avLst/>
          </a:prstGeom>
          <a:noFill/>
          <a:ln w="22225">
            <a:solidFill>
              <a:srgbClr val="00009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E</a:t>
            </a:r>
            <a:r>
              <a:rPr lang="en-US" sz="1800" dirty="0"/>
              <a:t>ach iteration, </a:t>
            </a:r>
            <a:r>
              <a:rPr lang="en-US" sz="1800" dirty="0">
                <a:solidFill>
                  <a:srgbClr val="C00000"/>
                </a:solidFill>
              </a:rPr>
              <a:t>copy</a:t>
            </a:r>
            <a:r>
              <a:rPr lang="en-US" dirty="0"/>
              <a:t> 2*</a:t>
            </a:r>
            <a:r>
              <a:rPr lang="en-US" dirty="0" err="1"/>
              <a:t>Ndim</a:t>
            </a:r>
            <a:r>
              <a:rPr lang="en-US" dirty="0"/>
              <a:t>*</a:t>
            </a:r>
            <a:r>
              <a:rPr lang="en-US" dirty="0" err="1"/>
              <a:t>sizeof</a:t>
            </a:r>
            <a:r>
              <a:rPr lang="en-US" dirty="0"/>
              <a:t>(TYPE) bytes</a:t>
            </a:r>
            <a:r>
              <a:rPr lang="en-US" sz="1800" dirty="0">
                <a:solidFill>
                  <a:srgbClr val="C00000"/>
                </a:solidFill>
              </a:rPr>
              <a:t> from </a:t>
            </a:r>
            <a:r>
              <a:rPr lang="en-US" sz="1800" dirty="0"/>
              <a:t>device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027037" y="4690777"/>
            <a:ext cx="2659763" cy="923330"/>
          </a:xfrm>
          <a:prstGeom prst="rect">
            <a:avLst/>
          </a:prstGeom>
          <a:noFill/>
          <a:ln w="22225">
            <a:solidFill>
              <a:srgbClr val="000090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dirty="0"/>
              <a:t>Each iteration, </a:t>
            </a:r>
            <a:r>
              <a:rPr lang="en-US" sz="1800" dirty="0">
                <a:solidFill>
                  <a:srgbClr val="C00000"/>
                </a:solidFill>
              </a:rPr>
              <a:t>copy</a:t>
            </a:r>
            <a:r>
              <a:rPr lang="en-US" dirty="0"/>
              <a:t> 2*</a:t>
            </a:r>
            <a:r>
              <a:rPr lang="en-US" dirty="0" err="1"/>
              <a:t>Ndim</a:t>
            </a:r>
            <a:r>
              <a:rPr lang="en-US" dirty="0"/>
              <a:t>*</a:t>
            </a:r>
            <a:r>
              <a:rPr lang="en-US" dirty="0" err="1"/>
              <a:t>sizeof</a:t>
            </a:r>
            <a:r>
              <a:rPr lang="en-US" dirty="0"/>
              <a:t>(TYPE) bytes</a:t>
            </a:r>
            <a:r>
              <a:rPr lang="en-US" sz="1800" dirty="0">
                <a:solidFill>
                  <a:srgbClr val="C00000"/>
                </a:solidFill>
              </a:rPr>
              <a:t> to </a:t>
            </a:r>
            <a:r>
              <a:rPr lang="en-US" sz="1800" dirty="0"/>
              <a:t>device</a:t>
            </a:r>
          </a:p>
        </p:txBody>
      </p:sp>
      <p:cxnSp>
        <p:nvCxnSpPr>
          <p:cNvPr id="11" name="Straight Arrow Connector 10"/>
          <p:cNvCxnSpPr>
            <a:cxnSpLocks/>
            <a:endCxn id="9" idx="1"/>
          </p:cNvCxnSpPr>
          <p:nvPr/>
        </p:nvCxnSpPr>
        <p:spPr>
          <a:xfrm>
            <a:off x="5546690" y="4108532"/>
            <a:ext cx="480347" cy="1043910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cxnSpLocks/>
            <a:endCxn id="8" idx="1"/>
          </p:cNvCxnSpPr>
          <p:nvPr/>
        </p:nvCxnSpPr>
        <p:spPr>
          <a:xfrm>
            <a:off x="5546690" y="3646867"/>
            <a:ext cx="470937" cy="0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cxnSpLocks/>
            <a:endCxn id="7" idx="1"/>
          </p:cNvCxnSpPr>
          <p:nvPr/>
        </p:nvCxnSpPr>
        <p:spPr>
          <a:xfrm>
            <a:off x="5063887" y="1803190"/>
            <a:ext cx="660508" cy="77643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6482520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03437"/>
          </a:xfrm>
        </p:spPr>
        <p:txBody>
          <a:bodyPr>
            <a:normAutofit/>
          </a:bodyPr>
          <a:lstStyle/>
          <a:p>
            <a:r>
              <a:rPr lang="en-US" dirty="0"/>
              <a:t>Target data directive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9770" y="930649"/>
            <a:ext cx="8229600" cy="882557"/>
          </a:xfrm>
        </p:spPr>
        <p:txBody>
          <a:bodyPr>
            <a:normAutofit/>
          </a:bodyPr>
          <a:lstStyle/>
          <a:p>
            <a:r>
              <a:rPr lang="en-US" sz="2400" dirty="0"/>
              <a:t>The </a:t>
            </a:r>
            <a:r>
              <a:rPr lang="en-US" sz="2400" b="1" dirty="0">
                <a:solidFill>
                  <a:srgbClr val="800000"/>
                </a:solidFill>
              </a:rPr>
              <a:t>target enter data </a:t>
            </a:r>
            <a:r>
              <a:rPr lang="en-US" sz="2400" dirty="0"/>
              <a:t>and </a:t>
            </a:r>
            <a:r>
              <a:rPr lang="en-US" b="1" dirty="0">
                <a:solidFill>
                  <a:srgbClr val="800000"/>
                </a:solidFill>
              </a:rPr>
              <a:t>target exit data </a:t>
            </a:r>
            <a:r>
              <a:rPr lang="en-US" dirty="0"/>
              <a:t>provide explicit control of the device data environment using map clauses</a:t>
            </a:r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515471" y="1795079"/>
            <a:ext cx="81713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#pragma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omp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target enter data map(to: …) 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#pragma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omp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target exit data map(from: …)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20649" y="2656703"/>
            <a:ext cx="7707017" cy="16866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Data can be allocated and/or copied to the device on a </a:t>
            </a:r>
            <a:r>
              <a:rPr lang="en-US" sz="2400" b="1" dirty="0">
                <a:solidFill>
                  <a:srgbClr val="800000"/>
                </a:solidFill>
              </a:rPr>
              <a:t>target enter data</a:t>
            </a:r>
            <a:r>
              <a:rPr lang="en-US" sz="2400" dirty="0"/>
              <a:t>, or copied back and/or destroyed with a </a:t>
            </a:r>
            <a:r>
              <a:rPr lang="en-US" sz="2400" b="1" dirty="0">
                <a:solidFill>
                  <a:srgbClr val="800000"/>
                </a:solidFill>
              </a:rPr>
              <a:t>target exit data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752528" y="3979479"/>
            <a:ext cx="793427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#pragma </a:t>
            </a:r>
            <a:r>
              <a:rPr lang="en-US" b="1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omp</a:t>
            </a:r>
            <a:r>
              <a:rPr lang="en-US" b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target enter data map(to: A[0:N],B[0:N],C[0:N])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b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#pragma </a:t>
            </a:r>
            <a:r>
              <a:rPr lang="en-US" b="1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omp</a:t>
            </a:r>
            <a:r>
              <a:rPr lang="en-US" b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target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{do lots of stuff with A, B and C}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{do something on the host}</a:t>
            </a:r>
          </a:p>
          <a:p>
            <a:r>
              <a:rPr lang="en-US" b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#pragma </a:t>
            </a:r>
            <a:r>
              <a:rPr lang="en-US" b="1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omp</a:t>
            </a:r>
            <a:r>
              <a:rPr lang="en-US" b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target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{do lots of stuff with A, B, and C}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b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#pragma </a:t>
            </a:r>
            <a:r>
              <a:rPr lang="en-US" b="1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omp</a:t>
            </a:r>
            <a:r>
              <a:rPr lang="en-US" b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target exit data map(from: C[0:N])</a:t>
            </a:r>
          </a:p>
        </p:txBody>
      </p:sp>
    </p:spTree>
    <p:extLst>
      <p:ext uri="{BB962C8B-B14F-4D97-AF65-F5344CB8AC3E}">
        <p14:creationId xmlns:p14="http://schemas.microsoft.com/office/powerpoint/2010/main" val="2546788158"/>
      </p:ext>
    </p:extLst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7838"/>
            <a:ext cx="8229600" cy="603437"/>
          </a:xfrm>
        </p:spPr>
        <p:txBody>
          <a:bodyPr>
            <a:normAutofit/>
          </a:bodyPr>
          <a:lstStyle/>
          <a:p>
            <a:r>
              <a:rPr lang="en-US" dirty="0"/>
              <a:t>Target update directive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650" y="630693"/>
            <a:ext cx="8229600" cy="882557"/>
          </a:xfrm>
        </p:spPr>
        <p:txBody>
          <a:bodyPr>
            <a:normAutofit/>
          </a:bodyPr>
          <a:lstStyle/>
          <a:p>
            <a:r>
              <a:rPr lang="en-US" sz="2400" dirty="0"/>
              <a:t>You can update data between target regions with the target update directive.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13000" y="1513250"/>
            <a:ext cx="7782949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#pragma </a:t>
            </a:r>
            <a:r>
              <a:rPr lang="en-US" b="1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omp</a:t>
            </a:r>
            <a:r>
              <a:rPr lang="en-US" b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target enter data map(to: A[0:N],B[0:N],C[0:N])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b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#pragma </a:t>
            </a:r>
            <a:r>
              <a:rPr lang="en-US" b="1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omp</a:t>
            </a:r>
            <a:r>
              <a:rPr lang="en-US" b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target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{do lots of stuff with A, B and C}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b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#pragma </a:t>
            </a:r>
            <a:r>
              <a:rPr lang="en-US" b="1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omp</a:t>
            </a:r>
            <a:r>
              <a:rPr lang="en-US" b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update from(A[0:N])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{do something on the host}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b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#pragma </a:t>
            </a:r>
            <a:r>
              <a:rPr lang="en-US" b="1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omp</a:t>
            </a:r>
            <a:r>
              <a:rPr lang="en-US" b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update to(A[0:N])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b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#pragma </a:t>
            </a:r>
            <a:r>
              <a:rPr lang="en-US" b="1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omp</a:t>
            </a:r>
            <a:r>
              <a:rPr lang="en-US" b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target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{do lots of stuff with A, B, and C}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b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#pragma </a:t>
            </a:r>
            <a:r>
              <a:rPr lang="en-US" b="1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omp</a:t>
            </a:r>
            <a:r>
              <a:rPr lang="en-US" b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target exit data map(from: C[0:N])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234445" y="2401291"/>
            <a:ext cx="2261504" cy="1015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/>
              <a:t>Copy A on the device to A on the host.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425296" y="4239982"/>
            <a:ext cx="2261504" cy="1015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/>
              <a:t>Copy A on the host to A on the device. </a:t>
            </a:r>
          </a:p>
        </p:txBody>
      </p:sp>
      <p:cxnSp>
        <p:nvCxnSpPr>
          <p:cNvPr id="10" name="Straight Arrow Connector 9"/>
          <p:cNvCxnSpPr>
            <a:cxnSpLocks/>
            <a:stCxn id="4" idx="1"/>
          </p:cNvCxnSpPr>
          <p:nvPr/>
        </p:nvCxnSpPr>
        <p:spPr>
          <a:xfrm flipH="1">
            <a:off x="4823209" y="2909123"/>
            <a:ext cx="1411236" cy="1254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8" idx="1"/>
          </p:cNvCxnSpPr>
          <p:nvPr/>
        </p:nvCxnSpPr>
        <p:spPr>
          <a:xfrm flipH="1" flipV="1">
            <a:off x="4348255" y="4344307"/>
            <a:ext cx="2077041" cy="40350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7499739"/>
      </p:ext>
    </p:extLst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0167" y="337357"/>
            <a:ext cx="8229600" cy="1143000"/>
          </a:xfrm>
        </p:spPr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526104" cy="4525963"/>
          </a:xfrm>
        </p:spPr>
        <p:txBody>
          <a:bodyPr>
            <a:normAutofit/>
          </a:bodyPr>
          <a:lstStyle/>
          <a:p>
            <a:r>
              <a:rPr lang="en-US" sz="2400" dirty="0"/>
              <a:t>Modify your parallel </a:t>
            </a:r>
            <a:r>
              <a:rPr lang="en-US" sz="2400" dirty="0" err="1"/>
              <a:t>jacobi_solver</a:t>
            </a:r>
            <a:r>
              <a:rPr lang="en-US" sz="2400" dirty="0"/>
              <a:t> from the last exercise.</a:t>
            </a:r>
          </a:p>
          <a:p>
            <a:r>
              <a:rPr lang="en-US" sz="2400" dirty="0"/>
              <a:t>Use the </a:t>
            </a:r>
            <a:r>
              <a:rPr lang="en-US" sz="2400" b="1" dirty="0">
                <a:solidFill>
                  <a:srgbClr val="7030A0"/>
                </a:solidFill>
              </a:rPr>
              <a:t>target enter data </a:t>
            </a:r>
            <a:r>
              <a:rPr lang="en-US" sz="2400" dirty="0"/>
              <a:t>construct to create a data region.  Manage data movement with map clauses to minimize data movement.</a:t>
            </a:r>
          </a:p>
          <a:p>
            <a:endParaRPr lang="en-US" sz="2400" b="1" dirty="0">
              <a:solidFill>
                <a:srgbClr val="7030A0"/>
              </a:solidFill>
            </a:endParaRPr>
          </a:p>
          <a:p>
            <a:pPr lvl="1"/>
            <a:r>
              <a:rPr lang="en-US" sz="2000" b="1" dirty="0">
                <a:solidFill>
                  <a:srgbClr val="7030A0"/>
                </a:solidFill>
              </a:rPr>
              <a:t>#pragma </a:t>
            </a:r>
            <a:r>
              <a:rPr lang="en-US" sz="2000" b="1" dirty="0" err="1">
                <a:solidFill>
                  <a:srgbClr val="7030A0"/>
                </a:solidFill>
              </a:rPr>
              <a:t>omp</a:t>
            </a:r>
            <a:r>
              <a:rPr lang="en-US" sz="2000" b="1" dirty="0">
                <a:solidFill>
                  <a:srgbClr val="7030A0"/>
                </a:solidFill>
              </a:rPr>
              <a:t> target enter data map(to: …)</a:t>
            </a:r>
          </a:p>
          <a:p>
            <a:pPr lvl="1"/>
            <a:r>
              <a:rPr lang="en-US" b="1" dirty="0">
                <a:solidFill>
                  <a:srgbClr val="7030A0"/>
                </a:solidFill>
              </a:rPr>
              <a:t>#pragma </a:t>
            </a:r>
            <a:r>
              <a:rPr lang="en-US" b="1" dirty="0" err="1">
                <a:solidFill>
                  <a:srgbClr val="7030A0"/>
                </a:solidFill>
              </a:rPr>
              <a:t>omp</a:t>
            </a:r>
            <a:r>
              <a:rPr lang="en-US" b="1" dirty="0">
                <a:solidFill>
                  <a:srgbClr val="7030A0"/>
                </a:solidFill>
              </a:rPr>
              <a:t> target exit data map(from: …)</a:t>
            </a:r>
          </a:p>
          <a:p>
            <a:pPr lvl="1"/>
            <a:endParaRPr lang="en-US" b="1" dirty="0">
              <a:solidFill>
                <a:srgbClr val="7030A0"/>
              </a:solidFill>
            </a:endParaRPr>
          </a:p>
          <a:p>
            <a:pPr lvl="1"/>
            <a:r>
              <a:rPr lang="en-US" dirty="0"/>
              <a:t>Array section syntax: </a:t>
            </a:r>
            <a:r>
              <a:rPr lang="en-US" b="1" dirty="0">
                <a:solidFill>
                  <a:srgbClr val="7030A0"/>
                </a:solidFill>
              </a:rPr>
              <a:t>array-name[offset : length]</a:t>
            </a:r>
            <a:r>
              <a:rPr lang="en-US" dirty="0"/>
              <a:t>, e.g. A[0:N]</a:t>
            </a:r>
            <a:endParaRPr lang="en-US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5608009"/>
      </p:ext>
    </p:extLst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9725" y="164879"/>
            <a:ext cx="8229600" cy="572077"/>
          </a:xfrm>
        </p:spPr>
        <p:txBody>
          <a:bodyPr>
            <a:normAutofit/>
          </a:bodyPr>
          <a:lstStyle/>
          <a:p>
            <a:r>
              <a:rPr lang="en-US" dirty="0"/>
              <a:t>Jacobi Solver (Par </a:t>
            </a:r>
            <a:r>
              <a:rPr lang="en-US" dirty="0" err="1"/>
              <a:t>Targ</a:t>
            </a:r>
            <a:r>
              <a:rPr lang="en-US" dirty="0"/>
              <a:t> Data, 1/2)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9514" y="878922"/>
            <a:ext cx="8313156" cy="597907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#pragma </a:t>
            </a:r>
            <a:r>
              <a:rPr lang="en-US" sz="1800" b="1" dirty="0" err="1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omp</a:t>
            </a:r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target enter data map(</a:t>
            </a:r>
            <a:r>
              <a:rPr lang="en-US" sz="1800" b="1" dirty="0" err="1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to:xold</a:t>
            </a:r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[0:Ndim], </a:t>
            </a:r>
            <a:r>
              <a:rPr lang="en-US" sz="1800" b="1" dirty="0" err="1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xnew</a:t>
            </a:r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[0:Ndim], \</a:t>
            </a:r>
          </a:p>
          <a:p>
            <a:pPr marL="0" indent="0">
              <a:buNone/>
            </a:pPr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			A[0:Ndim*</a:t>
            </a:r>
            <a:r>
              <a:rPr lang="en-US" sz="1800" b="1" dirty="0" err="1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Ndim</a:t>
            </a:r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], b[0:Ndim])</a:t>
            </a: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while((conv &gt; TOL) &amp;&amp; (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iters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&lt;MAX_ITERS))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{ 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iters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++;</a:t>
            </a:r>
          </a:p>
          <a:p>
            <a:pPr marL="0" indent="0">
              <a:buNone/>
            </a:pPr>
            <a:endParaRPr lang="en-US" sz="1800" b="1" dirty="0">
              <a:solidFill>
                <a:srgbClr val="8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#pragma </a:t>
            </a:r>
            <a:r>
              <a:rPr lang="en-US" sz="1800" b="1" dirty="0" err="1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omp</a:t>
            </a:r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target  </a:t>
            </a:r>
          </a:p>
          <a:p>
            <a:pPr marL="0" indent="0">
              <a:buNone/>
            </a:pPr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#pragma </a:t>
            </a:r>
            <a:r>
              <a:rPr lang="en-US" sz="1800" b="1" dirty="0" err="1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omp</a:t>
            </a:r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teams distribute parallel for </a:t>
            </a:r>
            <a:r>
              <a:rPr lang="en-US" sz="1800" b="1" dirty="0" err="1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simd</a:t>
            </a:r>
            <a:endParaRPr lang="en-US" sz="1800" b="1" dirty="0">
              <a:solidFill>
                <a:srgbClr val="8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da-DK" sz="1800" dirty="0">
                <a:latin typeface="Consolas" panose="020B0609020204030204" pitchFamily="49" charset="0"/>
                <a:cs typeface="Consolas" panose="020B0609020204030204" pitchFamily="49" charset="0"/>
              </a:rPr>
              <a:t>     for (</a:t>
            </a:r>
            <a:r>
              <a:rPr lang="da-DK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a-DK" sz="1800" dirty="0">
                <a:latin typeface="Consolas" panose="020B0609020204030204" pitchFamily="49" charset="0"/>
                <a:cs typeface="Consolas" panose="020B0609020204030204" pitchFamily="49" charset="0"/>
              </a:rPr>
              <a:t> i=0; i&lt;</a:t>
            </a:r>
            <a:r>
              <a:rPr lang="da-DK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Ndim</a:t>
            </a:r>
            <a:r>
              <a:rPr lang="da-DK" sz="1800" dirty="0">
                <a:latin typeface="Consolas" panose="020B0609020204030204" pitchFamily="49" charset="0"/>
                <a:cs typeface="Consolas" panose="020B0609020204030204" pitchFamily="49" charset="0"/>
              </a:rPr>
              <a:t>; i++){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xnew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] = (TYPE) 0.0;</a:t>
            </a:r>
          </a:p>
          <a:p>
            <a:pPr marL="0" indent="0">
              <a:buNone/>
            </a:pPr>
            <a:r>
              <a:rPr lang="da-DK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 for (</a:t>
            </a:r>
            <a:r>
              <a:rPr lang="da-DK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a-DK" sz="1800" dirty="0">
                <a:latin typeface="Consolas" panose="020B0609020204030204" pitchFamily="49" charset="0"/>
                <a:cs typeface="Consolas" panose="020B0609020204030204" pitchFamily="49" charset="0"/>
              </a:rPr>
              <a:t> j=0; j&lt;</a:t>
            </a:r>
            <a:r>
              <a:rPr lang="da-DK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Ndim;j</a:t>
            </a:r>
            <a:r>
              <a:rPr lang="da-DK" sz="1800" dirty="0">
                <a:latin typeface="Consolas" panose="020B0609020204030204" pitchFamily="49" charset="0"/>
                <a:cs typeface="Consolas" panose="020B0609020204030204" pitchFamily="49" charset="0"/>
              </a:rPr>
              <a:t>++){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     if(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!= j)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xnew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]+= A[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Ndim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+ j]*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xold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[j];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 }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xnew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] = (b[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]-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xnew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])/A[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Ndim+i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];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 }</a:t>
            </a:r>
          </a:p>
        </p:txBody>
      </p:sp>
    </p:spTree>
    <p:extLst>
      <p:ext uri="{BB962C8B-B14F-4D97-AF65-F5344CB8AC3E}">
        <p14:creationId xmlns:p14="http://schemas.microsoft.com/office/powerpoint/2010/main" val="18188185"/>
      </p:ext>
    </p:extLst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9725" y="164879"/>
            <a:ext cx="8229600" cy="572077"/>
          </a:xfrm>
        </p:spPr>
        <p:txBody>
          <a:bodyPr>
            <a:normAutofit/>
          </a:bodyPr>
          <a:lstStyle/>
          <a:p>
            <a:r>
              <a:rPr lang="en-US" dirty="0"/>
              <a:t>Jacobi Solver (Par </a:t>
            </a:r>
            <a:r>
              <a:rPr lang="en-US" dirty="0" err="1"/>
              <a:t>Targ</a:t>
            </a:r>
            <a:r>
              <a:rPr lang="en-US" dirty="0"/>
              <a:t> Data, 2/2)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309563" y="1125404"/>
            <a:ext cx="8834437" cy="54190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1800" dirty="0"/>
              <a:t>conv = 0.0;</a:t>
            </a:r>
          </a:p>
          <a:p>
            <a:pPr marL="0" indent="0">
              <a:buFont typeface="Arial" pitchFamily="34" charset="0"/>
              <a:buNone/>
            </a:pPr>
            <a:r>
              <a:rPr lang="en-US" sz="1800" b="1" dirty="0">
                <a:solidFill>
                  <a:srgbClr val="800000"/>
                </a:solidFill>
              </a:rPr>
              <a:t>#pragma </a:t>
            </a:r>
            <a:r>
              <a:rPr lang="en-US" sz="1800" b="1" dirty="0" err="1">
                <a:solidFill>
                  <a:srgbClr val="800000"/>
                </a:solidFill>
              </a:rPr>
              <a:t>omp</a:t>
            </a:r>
            <a:r>
              <a:rPr lang="en-US" sz="1800" b="1" dirty="0">
                <a:solidFill>
                  <a:srgbClr val="800000"/>
                </a:solidFill>
              </a:rPr>
              <a:t> target map(</a:t>
            </a:r>
            <a:r>
              <a:rPr lang="en-US" sz="1800" b="1" dirty="0" err="1">
                <a:solidFill>
                  <a:srgbClr val="800000"/>
                </a:solidFill>
              </a:rPr>
              <a:t>tofrom</a:t>
            </a:r>
            <a:r>
              <a:rPr lang="en-US" sz="1800" b="1" dirty="0">
                <a:solidFill>
                  <a:srgbClr val="800000"/>
                </a:solidFill>
              </a:rPr>
              <a:t>: conv)</a:t>
            </a:r>
          </a:p>
          <a:p>
            <a:pPr marL="0" indent="0">
              <a:buNone/>
            </a:pPr>
            <a:r>
              <a:rPr lang="en-US" sz="1800" b="1" dirty="0">
                <a:solidFill>
                  <a:srgbClr val="800000"/>
                </a:solidFill>
              </a:rPr>
              <a:t>#pragma </a:t>
            </a:r>
            <a:r>
              <a:rPr lang="en-US" sz="1800" b="1" dirty="0" err="1">
                <a:solidFill>
                  <a:srgbClr val="800000"/>
                </a:solidFill>
              </a:rPr>
              <a:t>omp</a:t>
            </a:r>
            <a:r>
              <a:rPr lang="en-US" sz="1800" b="1" dirty="0">
                <a:solidFill>
                  <a:srgbClr val="800000"/>
                </a:solidFill>
              </a:rPr>
              <a:t> teams distribute parallel for </a:t>
            </a:r>
            <a:r>
              <a:rPr lang="en-US" sz="1800" b="1" dirty="0" err="1">
                <a:solidFill>
                  <a:srgbClr val="800000"/>
                </a:solidFill>
              </a:rPr>
              <a:t>simd</a:t>
            </a:r>
            <a:r>
              <a:rPr lang="en-US" sz="1800" b="1" dirty="0">
                <a:solidFill>
                  <a:srgbClr val="800000"/>
                </a:solidFill>
              </a:rPr>
              <a:t> reduction(+:conv)</a:t>
            </a:r>
            <a:r>
              <a:rPr lang="da-DK" sz="1800" dirty="0"/>
              <a:t>     </a:t>
            </a:r>
          </a:p>
          <a:p>
            <a:pPr marL="0" indent="0">
              <a:buNone/>
            </a:pPr>
            <a:r>
              <a:rPr lang="da-DK" sz="1800" dirty="0"/>
              <a:t>     for (</a:t>
            </a:r>
            <a:r>
              <a:rPr lang="da-DK" sz="1800" dirty="0" err="1"/>
              <a:t>int</a:t>
            </a:r>
            <a:r>
              <a:rPr lang="da-DK" sz="1800" dirty="0"/>
              <a:t> i=0; i&lt;Ndim; i++){</a:t>
            </a:r>
          </a:p>
          <a:p>
            <a:pPr marL="0" indent="0">
              <a:buFont typeface="Arial" pitchFamily="34" charset="0"/>
              <a:buNone/>
            </a:pPr>
            <a:r>
              <a:rPr lang="en-US" sz="1800" dirty="0"/>
              <a:t>         TYPE </a:t>
            </a:r>
            <a:r>
              <a:rPr lang="en-US" sz="1800" dirty="0" err="1"/>
              <a:t>tmp</a:t>
            </a:r>
            <a:r>
              <a:rPr lang="en-US" sz="1800" dirty="0"/>
              <a:t>  = </a:t>
            </a:r>
            <a:r>
              <a:rPr lang="en-US" sz="1800" dirty="0" err="1"/>
              <a:t>xnew</a:t>
            </a:r>
            <a:r>
              <a:rPr lang="en-US" sz="1800" dirty="0"/>
              <a:t>[</a:t>
            </a:r>
            <a:r>
              <a:rPr lang="en-US" sz="1800" dirty="0" err="1"/>
              <a:t>i</a:t>
            </a:r>
            <a:r>
              <a:rPr lang="en-US" sz="1800" dirty="0"/>
              <a:t>]-</a:t>
            </a:r>
            <a:r>
              <a:rPr lang="en-US" sz="1800" dirty="0" err="1"/>
              <a:t>xold</a:t>
            </a:r>
            <a:r>
              <a:rPr lang="en-US" sz="1800" dirty="0"/>
              <a:t>[</a:t>
            </a:r>
            <a:r>
              <a:rPr lang="en-US" sz="1800" dirty="0" err="1"/>
              <a:t>i</a:t>
            </a:r>
            <a:r>
              <a:rPr lang="en-US" sz="1800" dirty="0"/>
              <a:t>];</a:t>
            </a:r>
          </a:p>
          <a:p>
            <a:pPr marL="0" indent="0">
              <a:buFont typeface="Arial" pitchFamily="34" charset="0"/>
              <a:buNone/>
            </a:pPr>
            <a:r>
              <a:rPr lang="en-US" sz="1800" dirty="0"/>
              <a:t>         </a:t>
            </a:r>
            <a:r>
              <a:rPr lang="en-US" sz="1800" dirty="0" err="1"/>
              <a:t>conv</a:t>
            </a:r>
            <a:r>
              <a:rPr lang="en-US" sz="1800" dirty="0"/>
              <a:t> += </a:t>
            </a:r>
            <a:r>
              <a:rPr lang="en-US" sz="1800" dirty="0" err="1"/>
              <a:t>tmp</a:t>
            </a:r>
            <a:r>
              <a:rPr lang="en-US" sz="1800" dirty="0"/>
              <a:t>*</a:t>
            </a:r>
            <a:r>
              <a:rPr lang="en-US" sz="1800" dirty="0" err="1"/>
              <a:t>tmp</a:t>
            </a:r>
            <a:r>
              <a:rPr lang="en-US" sz="1800" dirty="0"/>
              <a:t>;</a:t>
            </a:r>
          </a:p>
          <a:p>
            <a:pPr marL="0" indent="0">
              <a:buFont typeface="Arial" pitchFamily="34" charset="0"/>
              <a:buNone/>
            </a:pPr>
            <a:r>
              <a:rPr lang="en-US" sz="1800" dirty="0"/>
              <a:t>     }</a:t>
            </a:r>
          </a:p>
          <a:p>
            <a:pPr marL="0" indent="0">
              <a:buFont typeface="Arial" pitchFamily="34" charset="0"/>
              <a:buNone/>
            </a:pPr>
            <a:r>
              <a:rPr lang="en-US" sz="1800" dirty="0"/>
              <a:t>    conv = sqrt((double)conv);</a:t>
            </a:r>
          </a:p>
          <a:p>
            <a:pPr marL="0" indent="0">
              <a:buNone/>
            </a:pPr>
            <a:r>
              <a:rPr lang="en-US" sz="1800" dirty="0"/>
              <a:t>     // Pointer swap</a:t>
            </a:r>
          </a:p>
          <a:p>
            <a:pPr marL="0" indent="0">
              <a:buFont typeface="Arial" pitchFamily="34" charset="0"/>
              <a:buNone/>
            </a:pPr>
            <a:r>
              <a:rPr lang="en-US" sz="1800" dirty="0"/>
              <a:t>} // end while loop</a:t>
            </a:r>
          </a:p>
          <a:p>
            <a:pPr marL="0" indent="0">
              <a:buFont typeface="Arial" pitchFamily="34" charset="0"/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#pragma </a:t>
            </a:r>
            <a:r>
              <a:rPr lang="en-US" sz="1800" b="1" dirty="0" err="1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omp</a:t>
            </a:r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target exit data map(</a:t>
            </a:r>
            <a:r>
              <a:rPr lang="en-US" sz="1800" b="1" dirty="0" err="1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from:xold</a:t>
            </a:r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[0:Ndim], </a:t>
            </a:r>
            <a:r>
              <a:rPr lang="en-US" sz="1800" b="1" dirty="0" err="1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xnew</a:t>
            </a:r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[0:Ndim])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3450174"/>
              </p:ext>
            </p:extLst>
          </p:nvPr>
        </p:nvGraphicFramePr>
        <p:xfrm>
          <a:off x="3853405" y="5228282"/>
          <a:ext cx="5011467" cy="1376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229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2080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676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Implementation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Ndim</a:t>
                      </a:r>
                      <a:r>
                        <a:rPr lang="en-US" dirty="0"/>
                        <a:t> = 4096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r>
                        <a:rPr lang="en-US" dirty="0"/>
                        <a:t>NVIDA® K20X™ GPU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Target </a:t>
                      </a:r>
                      <a:r>
                        <a:rPr lang="en-US" dirty="0" err="1"/>
                        <a:t>dir</a:t>
                      </a:r>
                      <a:r>
                        <a:rPr lang="en-US" baseline="0" dirty="0"/>
                        <a:t> per loop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131.94 </a:t>
                      </a:r>
                      <a:r>
                        <a:rPr lang="en-US" dirty="0" err="1"/>
                        <a:t>secs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Above</a:t>
                      </a:r>
                      <a:r>
                        <a:rPr lang="en-US" baseline="0" dirty="0"/>
                        <a:t> plus target enter data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18.37 </a:t>
                      </a:r>
                      <a:r>
                        <a:rPr lang="en-US" dirty="0" err="1"/>
                        <a:t>secs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-314" y="6604962"/>
            <a:ext cx="43332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Third party names are the property of their owners.</a:t>
            </a:r>
          </a:p>
        </p:txBody>
      </p:sp>
    </p:spTree>
    <p:extLst>
      <p:ext uri="{BB962C8B-B14F-4D97-AF65-F5344CB8AC3E}">
        <p14:creationId xmlns:p14="http://schemas.microsoft.com/office/powerpoint/2010/main" val="1731966953"/>
      </p:ext>
    </p:extLst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90000"/>
          </a:xfrm>
        </p:spPr>
        <p:txBody>
          <a:bodyPr>
            <a:normAutofit/>
          </a:bodyPr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9994" y="864638"/>
            <a:ext cx="8004391" cy="5647169"/>
          </a:xfrm>
        </p:spPr>
        <p:txBody>
          <a:bodyPr>
            <a:noAutofit/>
          </a:bodyPr>
          <a:lstStyle/>
          <a:p>
            <a:pPr eaLnBrk="1" fontAlgn="t" hangingPunct="1"/>
            <a:r>
              <a:rPr lang="en-US" dirty="0" err="1"/>
              <a:t>OpenMP</a:t>
            </a:r>
            <a:r>
              <a:rPr lang="en-US" dirty="0"/>
              <a:t> overview</a:t>
            </a:r>
          </a:p>
          <a:p>
            <a:pPr eaLnBrk="1" fontAlgn="t" hangingPunct="1"/>
            <a:r>
              <a:rPr lang="en-US" dirty="0"/>
              <a:t>The device model in </a:t>
            </a:r>
            <a:r>
              <a:rPr lang="en-US" dirty="0" err="1"/>
              <a:t>OpenMP</a:t>
            </a:r>
            <a:endParaRPr lang="en-US" dirty="0"/>
          </a:p>
          <a:p>
            <a:pPr eaLnBrk="1" fontAlgn="t" hangingPunct="1"/>
            <a:r>
              <a:rPr lang="en-US" dirty="0"/>
              <a:t>Working with the target directive</a:t>
            </a:r>
          </a:p>
          <a:p>
            <a:pPr eaLnBrk="1" fontAlgn="t" hangingPunct="1"/>
            <a:r>
              <a:rPr lang="en-US" dirty="0"/>
              <a:t>Controlling memory movement</a:t>
            </a:r>
          </a:p>
          <a:p>
            <a:pPr eaLnBrk="1" fontAlgn="t" hangingPunct="1"/>
            <a:r>
              <a:rPr lang="en-US" dirty="0"/>
              <a:t>Optimizing GPU code</a:t>
            </a:r>
          </a:p>
          <a:p>
            <a:pPr eaLnBrk="1" fontAlgn="t" hangingPunct="1"/>
            <a:r>
              <a:rPr lang="en-US" dirty="0"/>
              <a:t>CPU/GPU portability</a:t>
            </a:r>
          </a:p>
        </p:txBody>
      </p:sp>
      <p:sp>
        <p:nvSpPr>
          <p:cNvPr id="4" name="Right Arrow 3"/>
          <p:cNvSpPr/>
          <p:nvPr/>
        </p:nvSpPr>
        <p:spPr>
          <a:xfrm>
            <a:off x="234258" y="2609033"/>
            <a:ext cx="445884" cy="283709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6215802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90000"/>
          </a:xfrm>
        </p:spPr>
        <p:txBody>
          <a:bodyPr>
            <a:normAutofit/>
          </a:bodyPr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9994" y="864638"/>
            <a:ext cx="8004391" cy="5647169"/>
          </a:xfrm>
        </p:spPr>
        <p:txBody>
          <a:bodyPr>
            <a:noAutofit/>
          </a:bodyPr>
          <a:lstStyle/>
          <a:p>
            <a:pPr eaLnBrk="1" fontAlgn="t" hangingPunct="1"/>
            <a:r>
              <a:rPr lang="en-US" dirty="0" err="1"/>
              <a:t>OpenMP</a:t>
            </a:r>
            <a:r>
              <a:rPr lang="en-US" dirty="0"/>
              <a:t> overview</a:t>
            </a:r>
          </a:p>
          <a:p>
            <a:pPr eaLnBrk="1" fontAlgn="t" hangingPunct="1"/>
            <a:r>
              <a:rPr lang="en-US" dirty="0"/>
              <a:t>The device model in </a:t>
            </a:r>
            <a:r>
              <a:rPr lang="en-US" dirty="0" err="1"/>
              <a:t>OpenMP</a:t>
            </a:r>
            <a:endParaRPr lang="en-US" dirty="0"/>
          </a:p>
          <a:p>
            <a:pPr eaLnBrk="1" fontAlgn="t" hangingPunct="1"/>
            <a:r>
              <a:rPr lang="en-US" dirty="0"/>
              <a:t>Understanding execution on the GPU with </a:t>
            </a:r>
            <a:r>
              <a:rPr lang="en-US" dirty="0" err="1"/>
              <a:t>nvprof</a:t>
            </a:r>
            <a:endParaRPr lang="en-US" dirty="0"/>
          </a:p>
          <a:p>
            <a:pPr eaLnBrk="1" fontAlgn="t" hangingPunct="1"/>
            <a:r>
              <a:rPr lang="en-US" dirty="0"/>
              <a:t>Working with the target directive</a:t>
            </a:r>
          </a:p>
          <a:p>
            <a:pPr eaLnBrk="1" fontAlgn="t" hangingPunct="1"/>
            <a:r>
              <a:rPr lang="en-US" dirty="0"/>
              <a:t>Controlling memory movement</a:t>
            </a:r>
          </a:p>
          <a:p>
            <a:pPr eaLnBrk="1" fontAlgn="t" hangingPunct="1"/>
            <a:r>
              <a:rPr lang="en-US" dirty="0"/>
              <a:t>Optimizing GPU code</a:t>
            </a:r>
          </a:p>
          <a:p>
            <a:pPr eaLnBrk="1" fontAlgn="t" hangingPunct="1"/>
            <a:r>
              <a:rPr lang="en-US" dirty="0"/>
              <a:t>CPU/GPU portability</a:t>
            </a:r>
          </a:p>
        </p:txBody>
      </p:sp>
      <p:sp>
        <p:nvSpPr>
          <p:cNvPr id="4" name="Right Arrow 3"/>
          <p:cNvSpPr/>
          <p:nvPr/>
        </p:nvSpPr>
        <p:spPr>
          <a:xfrm>
            <a:off x="236525" y="864638"/>
            <a:ext cx="445884" cy="283709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2429904"/>
      </p:ext>
    </p:extLst>
  </p:cSld>
  <p:clrMapOvr>
    <a:masterClrMapping/>
  </p:clrMapOvr>
  <p:transition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2446"/>
            <a:ext cx="8229600" cy="823072"/>
          </a:xfrm>
        </p:spPr>
        <p:txBody>
          <a:bodyPr/>
          <a:lstStyle/>
          <a:p>
            <a:r>
              <a:rPr lang="en-US" dirty="0"/>
              <a:t>Single Instruction Multiple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74829"/>
            <a:ext cx="8229600" cy="3700373"/>
          </a:xfrm>
        </p:spPr>
        <p:txBody>
          <a:bodyPr>
            <a:normAutofit/>
          </a:bodyPr>
          <a:lstStyle/>
          <a:p>
            <a:r>
              <a:rPr lang="en-US" dirty="0"/>
              <a:t>Individual work-items of a warp start together at the same program address</a:t>
            </a:r>
          </a:p>
          <a:p>
            <a:r>
              <a:rPr lang="en-US" dirty="0"/>
              <a:t>Each work-item has its own instruction address counter and register state</a:t>
            </a:r>
          </a:p>
          <a:p>
            <a:pPr lvl="1"/>
            <a:r>
              <a:rPr lang="en-US" dirty="0"/>
              <a:t>Each work-item is free to branch and execute independently </a:t>
            </a:r>
          </a:p>
          <a:p>
            <a:pPr lvl="1"/>
            <a:r>
              <a:rPr lang="en-US" dirty="0"/>
              <a:t>Supports the SPMD pattern.  </a:t>
            </a:r>
          </a:p>
          <a:p>
            <a:r>
              <a:rPr lang="en-US" dirty="0"/>
              <a:t>Branch behavior</a:t>
            </a:r>
          </a:p>
          <a:p>
            <a:pPr lvl="1"/>
            <a:r>
              <a:rPr lang="en-US" dirty="0"/>
              <a:t>Each branch will be executed serially</a:t>
            </a:r>
          </a:p>
          <a:p>
            <a:pPr lvl="1"/>
            <a:r>
              <a:rPr lang="en-US" dirty="0"/>
              <a:t>Work-items not following the current branch will be disabled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7010400" y="6577160"/>
            <a:ext cx="2133600" cy="238125"/>
          </a:xfrm>
          <a:prstGeom prst="rect">
            <a:avLst/>
          </a:prstGeom>
        </p:spPr>
        <p:txBody>
          <a:bodyPr/>
          <a:lstStyle/>
          <a:p>
            <a:pPr algn="r"/>
            <a:fld id="{2896719B-9FD1-D649-80A9-72C010E2E609}" type="slidenum">
              <a:rPr lang="en-US" sz="1400" smtClean="0">
                <a:solidFill>
                  <a:srgbClr val="000000"/>
                </a:solidFill>
              </a:rPr>
              <a:pPr algn="r"/>
              <a:t>50</a:t>
            </a:fld>
            <a:endParaRPr lang="en-US" sz="1400" dirty="0">
              <a:solidFill>
                <a:srgbClr val="000000"/>
              </a:solidFill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2054592" y="4888093"/>
            <a:ext cx="9144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>
            <a:off x="2054592" y="5181605"/>
            <a:ext cx="9144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2054592" y="5463827"/>
            <a:ext cx="9144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2054592" y="5751693"/>
            <a:ext cx="9144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3222992" y="4888093"/>
            <a:ext cx="914400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4210770" y="5181605"/>
            <a:ext cx="914400" cy="0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5367882" y="5463827"/>
            <a:ext cx="914400" cy="0"/>
          </a:xfrm>
          <a:prstGeom prst="straightConnector1">
            <a:avLst/>
          </a:prstGeom>
          <a:ln>
            <a:solidFill>
              <a:srgbClr val="92D05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5367882" y="5751693"/>
            <a:ext cx="914400" cy="0"/>
          </a:xfrm>
          <a:prstGeom prst="straightConnector1">
            <a:avLst/>
          </a:prstGeom>
          <a:ln>
            <a:solidFill>
              <a:srgbClr val="92D05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6869298" y="4888093"/>
            <a:ext cx="9144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6869298" y="5181605"/>
            <a:ext cx="9144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6869298" y="5463827"/>
            <a:ext cx="9144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6869298" y="5751693"/>
            <a:ext cx="9144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Left Brace 16"/>
          <p:cNvSpPr/>
          <p:nvPr/>
        </p:nvSpPr>
        <p:spPr>
          <a:xfrm>
            <a:off x="1648187" y="4775202"/>
            <a:ext cx="203200" cy="1128889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srgbClr val="00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67643" y="5170312"/>
            <a:ext cx="845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000000"/>
                </a:solidFill>
                <a:latin typeface="Arial"/>
                <a:ea typeface="ＭＳ Ｐゴシック"/>
              </a:rPr>
              <a:t>A warp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071509" y="6093559"/>
            <a:ext cx="632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000000"/>
                </a:solidFill>
                <a:latin typeface="Arial"/>
                <a:ea typeface="ＭＳ Ｐゴシック"/>
              </a:rPr>
              <a:t>Start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206041" y="6093559"/>
            <a:ext cx="954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000000"/>
                </a:solidFill>
                <a:latin typeface="Arial"/>
                <a:ea typeface="ＭＳ Ｐゴシック"/>
              </a:rPr>
              <a:t>Branch1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329286" y="6093559"/>
            <a:ext cx="954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000000"/>
                </a:solidFill>
                <a:latin typeface="Arial"/>
                <a:ea typeface="ＭＳ Ｐゴシック"/>
              </a:rPr>
              <a:t>Branch2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429952" y="6093559"/>
            <a:ext cx="954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000000"/>
                </a:solidFill>
                <a:latin typeface="Arial"/>
                <a:ea typeface="ＭＳ Ｐゴシック"/>
              </a:rPr>
              <a:t>Branch3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925730" y="6093559"/>
            <a:ext cx="1064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000000"/>
                </a:solidFill>
                <a:latin typeface="Arial"/>
                <a:ea typeface="ＭＳ Ｐゴシック"/>
              </a:rPr>
              <a:t>Converge</a:t>
            </a:r>
          </a:p>
        </p:txBody>
      </p:sp>
      <p:sp>
        <p:nvSpPr>
          <p:cNvPr id="24" name="Right Arrow 23"/>
          <p:cNvSpPr/>
          <p:nvPr/>
        </p:nvSpPr>
        <p:spPr>
          <a:xfrm>
            <a:off x="632179" y="5971824"/>
            <a:ext cx="8274755" cy="1016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srgbClr val="FFFFFF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161865" y="5655735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000000"/>
                </a:solidFill>
                <a:latin typeface="Arial"/>
                <a:ea typeface="ＭＳ Ｐゴシック"/>
              </a:rPr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279055994"/>
      </p:ext>
    </p:extLst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Branching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081088"/>
            <a:ext cx="8229600" cy="4853136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10000"/>
              </a:lnSpc>
            </a:pPr>
            <a:r>
              <a:rPr lang="en-GB" dirty="0"/>
              <a:t>GPUs tend not to support speculative execution, which means that branch instructions have high latency</a:t>
            </a:r>
          </a:p>
          <a:p>
            <a:pPr>
              <a:lnSpc>
                <a:spcPct val="110000"/>
              </a:lnSpc>
            </a:pPr>
            <a:r>
              <a:rPr lang="en-GB" dirty="0"/>
              <a:t>This latency can be hidden by switching to alternative work-items/work-groups, but avoiding branches where possible is still a good idea to improve performance</a:t>
            </a:r>
          </a:p>
          <a:p>
            <a:pPr>
              <a:lnSpc>
                <a:spcPct val="110000"/>
              </a:lnSpc>
            </a:pPr>
            <a:r>
              <a:rPr lang="en-GB" dirty="0"/>
              <a:t>When different work-items executing within the same SIMD ALU array take different paths through conditional control flow, we have </a:t>
            </a:r>
            <a:r>
              <a:rPr lang="en-GB" i="1" dirty="0"/>
              <a:t>divergent branches (vs. uniform branches)</a:t>
            </a:r>
          </a:p>
          <a:p>
            <a:pPr>
              <a:lnSpc>
                <a:spcPct val="110000"/>
              </a:lnSpc>
            </a:pPr>
            <a:r>
              <a:rPr lang="en-GB" dirty="0"/>
              <a:t>Divergent branches are bad news: some work-items will stall while waiting for the others to complete</a:t>
            </a:r>
          </a:p>
          <a:p>
            <a:pPr>
              <a:lnSpc>
                <a:spcPct val="110000"/>
              </a:lnSpc>
            </a:pPr>
            <a:r>
              <a:rPr lang="en-GB" dirty="0"/>
              <a:t>We can use predication, selection and masking to convert conditional control flow into straight line code and significantly improve the performance of code that has lots of conditional branches</a:t>
            </a:r>
          </a:p>
        </p:txBody>
      </p:sp>
    </p:spTree>
    <p:extLst>
      <p:ext uri="{BB962C8B-B14F-4D97-AF65-F5344CB8AC3E}">
        <p14:creationId xmlns:p14="http://schemas.microsoft.com/office/powerpoint/2010/main" val="132128851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Branching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Conditional execution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3819" y="2148432"/>
            <a:ext cx="4497388" cy="395128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000" b="1" dirty="0">
                <a:latin typeface="Courier"/>
                <a:cs typeface="Courier"/>
              </a:rPr>
              <a:t>// Only evaluate expression</a:t>
            </a:r>
          </a:p>
          <a:p>
            <a:pPr marL="0" indent="0">
              <a:buNone/>
            </a:pPr>
            <a:r>
              <a:rPr lang="en-GB" sz="2000" b="1" dirty="0">
                <a:latin typeface="Courier"/>
                <a:cs typeface="Courier"/>
              </a:rPr>
              <a:t>// if condition is met</a:t>
            </a:r>
          </a:p>
          <a:p>
            <a:pPr marL="0" indent="0">
              <a:buNone/>
            </a:pPr>
            <a:r>
              <a:rPr lang="en-GB" sz="2000" b="1" dirty="0">
                <a:solidFill>
                  <a:schemeClr val="accent1"/>
                </a:solidFill>
                <a:latin typeface="Courier"/>
                <a:cs typeface="Courier"/>
              </a:rPr>
              <a:t>if</a:t>
            </a:r>
            <a:r>
              <a:rPr lang="en-GB" sz="2000" b="1" dirty="0">
                <a:latin typeface="Courier"/>
                <a:cs typeface="Courier"/>
              </a:rPr>
              <a:t> (a &gt; b)</a:t>
            </a:r>
          </a:p>
          <a:p>
            <a:pPr marL="0" indent="0">
              <a:buNone/>
            </a:pPr>
            <a:r>
              <a:rPr lang="en-GB" sz="2000" b="1" dirty="0">
                <a:latin typeface="Courier"/>
                <a:cs typeface="Courier"/>
              </a:rPr>
              <a:t>{</a:t>
            </a:r>
          </a:p>
          <a:p>
            <a:pPr marL="0" indent="0">
              <a:buNone/>
            </a:pPr>
            <a:r>
              <a:rPr lang="it-IT" sz="2000" b="1" dirty="0">
                <a:latin typeface="Courier"/>
                <a:cs typeface="Courier"/>
              </a:rPr>
              <a:t>  </a:t>
            </a:r>
            <a:r>
              <a:rPr lang="it-IT" sz="2000" b="1" dirty="0" err="1">
                <a:latin typeface="Courier"/>
                <a:cs typeface="Courier"/>
              </a:rPr>
              <a:t>acc</a:t>
            </a:r>
            <a:r>
              <a:rPr lang="it-IT" sz="2000" b="1" dirty="0">
                <a:latin typeface="Courier"/>
                <a:cs typeface="Courier"/>
              </a:rPr>
              <a:t> += (a - b*c);</a:t>
            </a:r>
          </a:p>
          <a:p>
            <a:pPr marL="0" indent="0">
              <a:buNone/>
            </a:pPr>
            <a:r>
              <a:rPr lang="it-IT" sz="2000" b="1" dirty="0">
                <a:latin typeface="Courier"/>
                <a:cs typeface="Courier"/>
              </a:rPr>
              <a:t>}</a:t>
            </a:r>
          </a:p>
          <a:p>
            <a:pPr marL="0" indent="0">
              <a:buNone/>
            </a:pPr>
            <a:endParaRPr lang="it-IT" sz="1400" b="1" dirty="0">
              <a:latin typeface="Courier New"/>
              <a:cs typeface="Courier New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GB" dirty="0"/>
              <a:t>Selection and masking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24512" y="2174875"/>
            <a:ext cx="4675238" cy="39512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000" b="1" dirty="0">
                <a:solidFill>
                  <a:srgbClr val="000000"/>
                </a:solidFill>
                <a:latin typeface="Courier"/>
                <a:cs typeface="Courier"/>
              </a:rPr>
              <a:t>// Always evaluate expression</a:t>
            </a:r>
          </a:p>
          <a:p>
            <a:pPr marL="0" indent="0">
              <a:buNone/>
            </a:pPr>
            <a:r>
              <a:rPr lang="en-GB" sz="2000" b="1" dirty="0">
                <a:solidFill>
                  <a:srgbClr val="000000"/>
                </a:solidFill>
                <a:latin typeface="Courier"/>
                <a:cs typeface="Courier"/>
              </a:rPr>
              <a:t>// and mask result</a:t>
            </a:r>
          </a:p>
          <a:p>
            <a:pPr marL="0" indent="0">
              <a:buNone/>
            </a:pPr>
            <a:r>
              <a:rPr lang="en-GB" sz="2000" b="1" dirty="0">
                <a:solidFill>
                  <a:srgbClr val="000000"/>
                </a:solidFill>
                <a:latin typeface="Courier"/>
                <a:cs typeface="Courier"/>
              </a:rPr>
              <a:t>temp = (a - b*c);</a:t>
            </a:r>
          </a:p>
          <a:p>
            <a:pPr marL="0" indent="0">
              <a:buNone/>
            </a:pPr>
            <a:r>
              <a:rPr lang="da-DK" sz="2000" b="1" dirty="0">
                <a:solidFill>
                  <a:srgbClr val="000000"/>
                </a:solidFill>
                <a:latin typeface="Courier"/>
                <a:cs typeface="Courier"/>
              </a:rPr>
              <a:t>mask = (a &gt; b ? 1.f : 0.f);</a:t>
            </a:r>
          </a:p>
          <a:p>
            <a:pPr marL="0" indent="0">
              <a:buNone/>
            </a:pPr>
            <a:r>
              <a:rPr lang="da-DK" sz="2000" b="1" dirty="0" err="1">
                <a:solidFill>
                  <a:srgbClr val="000000"/>
                </a:solidFill>
                <a:latin typeface="Courier"/>
                <a:cs typeface="Courier"/>
              </a:rPr>
              <a:t>acc</a:t>
            </a:r>
            <a:r>
              <a:rPr lang="da-DK" sz="2000" b="1" dirty="0">
                <a:solidFill>
                  <a:srgbClr val="000000"/>
                </a:solidFill>
                <a:latin typeface="Courier"/>
                <a:cs typeface="Courier"/>
              </a:rPr>
              <a:t> += (mask * </a:t>
            </a:r>
            <a:r>
              <a:rPr lang="da-DK" sz="2000" b="1" dirty="0" err="1">
                <a:solidFill>
                  <a:srgbClr val="000000"/>
                </a:solidFill>
                <a:latin typeface="Courier"/>
                <a:cs typeface="Courier"/>
              </a:rPr>
              <a:t>temp</a:t>
            </a:r>
            <a:r>
              <a:rPr lang="da-DK" sz="2000" b="1" dirty="0">
                <a:solidFill>
                  <a:srgbClr val="000000"/>
                </a:solidFill>
                <a:latin typeface="Courier"/>
                <a:cs typeface="Courier"/>
              </a:rPr>
              <a:t>);</a:t>
            </a:r>
          </a:p>
          <a:p>
            <a:pPr marL="0" indent="0">
              <a:buNone/>
            </a:pPr>
            <a:endParaRPr lang="da-DK" sz="1800" b="1" dirty="0">
              <a:solidFill>
                <a:srgbClr val="000000"/>
              </a:solidFill>
              <a:latin typeface="Courier"/>
              <a:cs typeface="Courier"/>
            </a:endParaRPr>
          </a:p>
          <a:p>
            <a:pPr marL="0" indent="0">
              <a:buNone/>
            </a:pPr>
            <a:endParaRPr lang="it-IT" sz="1800" b="1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  <p:cxnSp>
        <p:nvCxnSpPr>
          <p:cNvPr id="8" name="Straight Connector 7"/>
          <p:cNvCxnSpPr/>
          <p:nvPr/>
        </p:nvCxnSpPr>
        <p:spPr bwMode="auto">
          <a:xfrm>
            <a:off x="4285458" y="862149"/>
            <a:ext cx="0" cy="5472068"/>
          </a:xfrm>
          <a:prstGeom prst="line">
            <a:avLst/>
          </a:prstGeom>
          <a:noFill/>
          <a:ln w="508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2606359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1143000"/>
          </a:xfrm>
        </p:spPr>
        <p:txBody>
          <a:bodyPr/>
          <a:lstStyle/>
          <a:p>
            <a:r>
              <a:rPr lang="en-US" dirty="0"/>
              <a:t>Coalesced Access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i="1" u="sng" dirty="0">
                <a:solidFill>
                  <a:srgbClr val="0000FF"/>
                </a:solidFill>
              </a:rPr>
              <a:t>Coalesced memory accesses</a:t>
            </a:r>
            <a:r>
              <a:rPr lang="en-US" b="1" i="1" dirty="0">
                <a:solidFill>
                  <a:srgbClr val="0000FF"/>
                </a:solidFill>
              </a:rPr>
              <a:t> </a:t>
            </a:r>
            <a:r>
              <a:rPr lang="en-US" dirty="0"/>
              <a:t>are key for high performance code</a:t>
            </a:r>
          </a:p>
          <a:p>
            <a:r>
              <a:rPr lang="en-US" dirty="0"/>
              <a:t>In principle, it’s very simple, but frequently requires transposing/transforming data on the host before sending it to the GPU</a:t>
            </a:r>
          </a:p>
          <a:p>
            <a:r>
              <a:rPr lang="en-US" dirty="0"/>
              <a:t>Sometimes this is an issue of Array of Structures vs. Structure of Arrays (</a:t>
            </a:r>
            <a:r>
              <a:rPr lang="en-US" dirty="0" err="1"/>
              <a:t>AoS</a:t>
            </a:r>
            <a:r>
              <a:rPr lang="en-US" dirty="0"/>
              <a:t> vs. </a:t>
            </a:r>
            <a:r>
              <a:rPr lang="en-US" dirty="0" err="1"/>
              <a:t>SoA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40818083"/>
      </p:ext>
    </p:extLst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512" y="87853"/>
            <a:ext cx="8856984" cy="779980"/>
          </a:xfrm>
        </p:spPr>
        <p:txBody>
          <a:bodyPr>
            <a:normAutofit/>
          </a:bodyPr>
          <a:lstStyle/>
          <a:p>
            <a:r>
              <a:rPr lang="en-GB" sz="3200" dirty="0"/>
              <a:t>Memory layout is critical to performance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6342" y="975584"/>
            <a:ext cx="8044543" cy="2028506"/>
          </a:xfrm>
        </p:spPr>
        <p:txBody>
          <a:bodyPr>
            <a:normAutofit/>
          </a:bodyPr>
          <a:lstStyle/>
          <a:p>
            <a:r>
              <a:rPr lang="en-GB" sz="2800" dirty="0"/>
              <a:t>“Structure of Arrays vs. Array of Structures”</a:t>
            </a:r>
          </a:p>
          <a:p>
            <a:pPr lvl="1"/>
            <a:r>
              <a:rPr lang="en-GB" dirty="0"/>
              <a:t>Array of Structures (</a:t>
            </a:r>
            <a:r>
              <a:rPr lang="en-GB" dirty="0" err="1"/>
              <a:t>AoS</a:t>
            </a:r>
            <a:r>
              <a:rPr lang="en-GB" dirty="0"/>
              <a:t>) more natural to code</a:t>
            </a:r>
          </a:p>
          <a:p>
            <a:pPr marL="0" indent="0">
              <a:buNone/>
            </a:pPr>
            <a:r>
              <a:rPr lang="en-GB" b="1" dirty="0">
                <a:solidFill>
                  <a:schemeClr val="accent2"/>
                </a:solidFill>
                <a:latin typeface="Courier New Bold"/>
              </a:rPr>
              <a:t>	</a:t>
            </a:r>
            <a:r>
              <a:rPr lang="en-GB" b="1" dirty="0" err="1">
                <a:solidFill>
                  <a:srgbClr val="C00000"/>
                </a:solidFill>
                <a:latin typeface="Courier New Bold"/>
              </a:rPr>
              <a:t>struct</a:t>
            </a:r>
            <a:r>
              <a:rPr lang="en-GB" b="1" dirty="0">
                <a:solidFill>
                  <a:srgbClr val="C00000"/>
                </a:solidFill>
                <a:latin typeface="Courier New Bold"/>
              </a:rPr>
              <a:t> </a:t>
            </a:r>
            <a:r>
              <a:rPr lang="en-GB" b="1" dirty="0">
                <a:latin typeface="Courier New Bold"/>
              </a:rPr>
              <a:t>Point{ </a:t>
            </a:r>
            <a:r>
              <a:rPr lang="en-GB" b="1" dirty="0">
                <a:solidFill>
                  <a:srgbClr val="C00000"/>
                </a:solidFill>
                <a:latin typeface="Courier New Bold"/>
              </a:rPr>
              <a:t>float </a:t>
            </a:r>
            <a:r>
              <a:rPr lang="en-GB" b="1" dirty="0">
                <a:latin typeface="Courier New Bold"/>
              </a:rPr>
              <a:t>x, y, z, a; };</a:t>
            </a:r>
          </a:p>
          <a:p>
            <a:pPr marL="0" indent="0">
              <a:buNone/>
            </a:pPr>
            <a:r>
              <a:rPr lang="en-GB" b="1" dirty="0">
                <a:latin typeface="Courier New Bold"/>
              </a:rPr>
              <a:t>	Point *Points;</a:t>
            </a:r>
            <a:endParaRPr lang="en-GB" dirty="0"/>
          </a:p>
        </p:txBody>
      </p:sp>
      <p:graphicFrame>
        <p:nvGraphicFramePr>
          <p:cNvPr id="6" name="Group 1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8704080"/>
              </p:ext>
            </p:extLst>
          </p:nvPr>
        </p:nvGraphicFramePr>
        <p:xfrm>
          <a:off x="811503" y="5767842"/>
          <a:ext cx="5443538" cy="317862"/>
        </p:xfrm>
        <a:graphic>
          <a:graphicData uri="http://schemas.openxmlformats.org/drawingml/2006/table">
            <a:tbl>
              <a:tblPr/>
              <a:tblGrid>
                <a:gridCol w="2730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14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30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146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146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30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7146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0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7146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730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71462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71463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7305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71462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27305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271463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273050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271462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271463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273050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</a:tblGrid>
              <a:tr h="271463">
                <a:tc>
                  <a:txBody>
                    <a:bodyPr/>
                    <a:lstStyle/>
                    <a:p>
                      <a:pPr marL="30163" marR="0" lvl="0" indent="0" algn="ctr" defTabSz="1981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Tx/>
                        <a:buNone/>
                        <a:tabLst>
                          <a:tab pos="98425" algn="l"/>
                          <a:tab pos="609600" algn="l"/>
                          <a:tab pos="1098550" algn="l"/>
                          <a:tab pos="2098675" algn="l"/>
                          <a:tab pos="30988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ヒラギノ角ゴ ProN W3" charset="-128"/>
                          <a:cs typeface="Arial" pitchFamily="34" charset="0"/>
                          <a:sym typeface="Myriad Set Text" charset="0"/>
                        </a:rPr>
                        <a:t>x</a:t>
                      </a:r>
                    </a:p>
                  </a:txBody>
                  <a:tcPr marL="21771" marR="21771" marT="21771" marB="21771" anchor="ctr" horzOverflow="overflow">
                    <a:lnL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EA8BE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0163" marR="0" lvl="0" indent="0" algn="ctr" defTabSz="1981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Tx/>
                        <a:buNone/>
                        <a:tabLst>
                          <a:tab pos="98425" algn="l"/>
                          <a:tab pos="609600" algn="l"/>
                          <a:tab pos="1098550" algn="l"/>
                          <a:tab pos="2098675" algn="l"/>
                          <a:tab pos="30988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ヒラギノ角ゴ ProN W3" charset="-128"/>
                          <a:cs typeface="Arial" pitchFamily="34" charset="0"/>
                          <a:sym typeface="Myriad Set Text" charset="0"/>
                        </a:rPr>
                        <a:t>x</a:t>
                      </a:r>
                    </a:p>
                  </a:txBody>
                  <a:tcPr marL="21771" marR="21771" marT="21771" marB="21771" anchor="ctr" horzOverflow="overflow">
                    <a:lnL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EA8BE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0163" marR="0" lvl="0" indent="0" algn="ctr" defTabSz="1981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Tx/>
                        <a:buNone/>
                        <a:tabLst>
                          <a:tab pos="98425" algn="l"/>
                          <a:tab pos="609600" algn="l"/>
                          <a:tab pos="1098550" algn="l"/>
                          <a:tab pos="2098675" algn="l"/>
                          <a:tab pos="30988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ヒラギノ角ゴ ProN W3" charset="-128"/>
                          <a:cs typeface="Arial" pitchFamily="34" charset="0"/>
                          <a:sym typeface="Myriad Set Text" charset="0"/>
                        </a:rPr>
                        <a:t>x</a:t>
                      </a:r>
                    </a:p>
                  </a:txBody>
                  <a:tcPr marL="21771" marR="21771" marT="21771" marB="21771" anchor="ctr" horzOverflow="overflow">
                    <a:lnL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EA8BE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0163" marR="0" lvl="0" indent="0" algn="ctr" defTabSz="1981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Tx/>
                        <a:buNone/>
                        <a:tabLst>
                          <a:tab pos="98425" algn="l"/>
                          <a:tab pos="609600" algn="l"/>
                          <a:tab pos="1098550" algn="l"/>
                          <a:tab pos="2098675" algn="l"/>
                          <a:tab pos="30988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ヒラギノ角ゴ ProN W3" charset="-128"/>
                          <a:cs typeface="Arial" pitchFamily="34" charset="0"/>
                          <a:sym typeface="Myriad Set Text" charset="0"/>
                        </a:rPr>
                        <a:t>x</a:t>
                      </a:r>
                    </a:p>
                  </a:txBody>
                  <a:tcPr marL="21771" marR="21771" marT="21771" marB="21771" anchor="ctr" horzOverflow="overflow">
                    <a:lnL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EA8BE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0163" marR="0" lvl="0" indent="0" algn="ctr" defTabSz="1981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Tx/>
                        <a:buNone/>
                        <a:tabLst>
                          <a:tab pos="98425" algn="l"/>
                          <a:tab pos="609600" algn="l"/>
                          <a:tab pos="1098550" algn="l"/>
                          <a:tab pos="2098675" algn="l"/>
                          <a:tab pos="30988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ヒラギノ角ゴ ProN W3" charset="-128"/>
                          <a:cs typeface="Arial" pitchFamily="34" charset="0"/>
                          <a:sym typeface="Myriad Set Text" charset="0"/>
                        </a:rPr>
                        <a:t>…</a:t>
                      </a:r>
                    </a:p>
                  </a:txBody>
                  <a:tcPr marL="21771" marR="21771" marT="21771" marB="21771" anchor="ctr" horzOverflow="overflow">
                    <a:lnL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EA8BE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0163" marR="0" lvl="0" indent="0" algn="ctr" defTabSz="1981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Tx/>
                        <a:buNone/>
                        <a:tabLst>
                          <a:tab pos="98425" algn="l"/>
                          <a:tab pos="609600" algn="l"/>
                          <a:tab pos="1098550" algn="l"/>
                          <a:tab pos="2098675" algn="l"/>
                          <a:tab pos="30988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ヒラギノ角ゴ ProN W3" charset="-128"/>
                          <a:cs typeface="Arial" pitchFamily="34" charset="0"/>
                          <a:sym typeface="Myriad Set Text" charset="0"/>
                        </a:rPr>
                        <a:t>y</a:t>
                      </a:r>
                    </a:p>
                  </a:txBody>
                  <a:tcPr marL="21771" marR="21771" marT="21771" marB="21771" anchor="ctr" horzOverflow="overflow">
                    <a:lnL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EA8BE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0163" marR="0" lvl="0" indent="0" algn="ctr" defTabSz="1981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Tx/>
                        <a:buNone/>
                        <a:tabLst>
                          <a:tab pos="98425" algn="l"/>
                          <a:tab pos="609600" algn="l"/>
                          <a:tab pos="1098550" algn="l"/>
                          <a:tab pos="2098675" algn="l"/>
                          <a:tab pos="30988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ヒラギノ角ゴ ProN W3" charset="-128"/>
                          <a:cs typeface="Arial" pitchFamily="34" charset="0"/>
                          <a:sym typeface="Myriad Set Text" charset="0"/>
                        </a:rPr>
                        <a:t>y</a:t>
                      </a:r>
                    </a:p>
                  </a:txBody>
                  <a:tcPr marL="21771" marR="21771" marT="21771" marB="21771" anchor="ctr" horzOverflow="overflow">
                    <a:lnL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EA8BE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0163" marR="0" lvl="0" indent="0" algn="ctr" defTabSz="1981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Tx/>
                        <a:buNone/>
                        <a:tabLst>
                          <a:tab pos="98425" algn="l"/>
                          <a:tab pos="609600" algn="l"/>
                          <a:tab pos="1098550" algn="l"/>
                          <a:tab pos="2098675" algn="l"/>
                          <a:tab pos="30988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ヒラギノ角ゴ ProN W3" charset="-128"/>
                          <a:cs typeface="Arial" pitchFamily="34" charset="0"/>
                          <a:sym typeface="Myriad Set Text" charset="0"/>
                        </a:rPr>
                        <a:t>y</a:t>
                      </a:r>
                    </a:p>
                  </a:txBody>
                  <a:tcPr marL="21771" marR="21771" marT="21771" marB="21771" anchor="ctr" horzOverflow="overflow">
                    <a:lnL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EA8BE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0163" marR="0" lvl="0" indent="0" algn="ctr" defTabSz="1981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Tx/>
                        <a:buNone/>
                        <a:tabLst>
                          <a:tab pos="98425" algn="l"/>
                          <a:tab pos="609600" algn="l"/>
                          <a:tab pos="1098550" algn="l"/>
                          <a:tab pos="2098675" algn="l"/>
                          <a:tab pos="30988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ヒラギノ角ゴ ProN W3" charset="-128"/>
                          <a:cs typeface="Arial" pitchFamily="34" charset="0"/>
                          <a:sym typeface="Myriad Set Text" charset="0"/>
                        </a:rPr>
                        <a:t>y</a:t>
                      </a:r>
                    </a:p>
                  </a:txBody>
                  <a:tcPr marL="21771" marR="21771" marT="21771" marB="21771" anchor="ctr" horzOverflow="overflow">
                    <a:lnL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EA8BE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0163" marR="0" lvl="0" indent="0" algn="ctr" defTabSz="1981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Tx/>
                        <a:buNone/>
                        <a:tabLst>
                          <a:tab pos="98425" algn="l"/>
                          <a:tab pos="609600" algn="l"/>
                          <a:tab pos="1098550" algn="l"/>
                          <a:tab pos="2098675" algn="l"/>
                          <a:tab pos="30988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ヒラギノ角ゴ ProN W3" charset="-128"/>
                          <a:cs typeface="Arial" pitchFamily="34" charset="0"/>
                          <a:sym typeface="Myriad Set Text" charset="0"/>
                        </a:rPr>
                        <a:t>…</a:t>
                      </a:r>
                    </a:p>
                  </a:txBody>
                  <a:tcPr marL="21771" marR="21771" marT="21771" marB="21771" anchor="ctr" horzOverflow="overflow">
                    <a:lnL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EA8BE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0163" marR="0" lvl="0" indent="0" algn="ctr" defTabSz="1981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Tx/>
                        <a:buNone/>
                        <a:tabLst>
                          <a:tab pos="98425" algn="l"/>
                          <a:tab pos="609600" algn="l"/>
                          <a:tab pos="1098550" algn="l"/>
                          <a:tab pos="2098675" algn="l"/>
                          <a:tab pos="30988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ヒラギノ角ゴ ProN W3" charset="-128"/>
                          <a:cs typeface="Arial" pitchFamily="34" charset="0"/>
                          <a:sym typeface="Myriad Set Text" charset="0"/>
                        </a:rPr>
                        <a:t>z</a:t>
                      </a:r>
                    </a:p>
                  </a:txBody>
                  <a:tcPr marL="21771" marR="21771" marT="21771" marB="21771" anchor="ctr" horzOverflow="overflow">
                    <a:lnL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EA8BE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0163" marR="0" lvl="0" indent="0" algn="ctr" defTabSz="1981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Tx/>
                        <a:buNone/>
                        <a:tabLst>
                          <a:tab pos="98425" algn="l"/>
                          <a:tab pos="609600" algn="l"/>
                          <a:tab pos="1098550" algn="l"/>
                          <a:tab pos="2098675" algn="l"/>
                          <a:tab pos="30988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ヒラギノ角ゴ ProN W3" charset="-128"/>
                          <a:cs typeface="Arial" pitchFamily="34" charset="0"/>
                          <a:sym typeface="Myriad Set Text" charset="0"/>
                        </a:rPr>
                        <a:t>z</a:t>
                      </a:r>
                    </a:p>
                  </a:txBody>
                  <a:tcPr marL="21771" marR="21771" marT="21771" marB="21771" anchor="ctr" horzOverflow="overflow">
                    <a:lnL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EA8BE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0163" marR="0" lvl="0" indent="0" algn="ctr" defTabSz="1981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Tx/>
                        <a:buNone/>
                        <a:tabLst>
                          <a:tab pos="98425" algn="l"/>
                          <a:tab pos="609600" algn="l"/>
                          <a:tab pos="1098550" algn="l"/>
                          <a:tab pos="2098675" algn="l"/>
                          <a:tab pos="30988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ヒラギノ角ゴ ProN W3" charset="-128"/>
                          <a:cs typeface="Arial" pitchFamily="34" charset="0"/>
                          <a:sym typeface="Myriad Set Text" charset="0"/>
                        </a:rPr>
                        <a:t>z</a:t>
                      </a:r>
                    </a:p>
                  </a:txBody>
                  <a:tcPr marL="21771" marR="21771" marT="21771" marB="21771" anchor="ctr" horzOverflow="overflow">
                    <a:lnL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EA8BE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0163" marR="0" lvl="0" indent="0" algn="ctr" defTabSz="1981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Tx/>
                        <a:buNone/>
                        <a:tabLst>
                          <a:tab pos="98425" algn="l"/>
                          <a:tab pos="609600" algn="l"/>
                          <a:tab pos="1098550" algn="l"/>
                          <a:tab pos="2098675" algn="l"/>
                          <a:tab pos="30988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ヒラギノ角ゴ ProN W3" charset="-128"/>
                          <a:cs typeface="Arial" pitchFamily="34" charset="0"/>
                          <a:sym typeface="Myriad Set Text" charset="0"/>
                        </a:rPr>
                        <a:t>z</a:t>
                      </a:r>
                    </a:p>
                  </a:txBody>
                  <a:tcPr marL="21771" marR="21771" marT="21771" marB="21771" anchor="ctr" horzOverflow="overflow">
                    <a:lnL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EA8BE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0163" marR="0" lvl="0" indent="0" algn="ctr" defTabSz="1981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Tx/>
                        <a:buNone/>
                        <a:tabLst>
                          <a:tab pos="98425" algn="l"/>
                          <a:tab pos="609600" algn="l"/>
                          <a:tab pos="1098550" algn="l"/>
                          <a:tab pos="2098675" algn="l"/>
                          <a:tab pos="30988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ヒラギノ角ゴ ProN W3" charset="-128"/>
                          <a:cs typeface="Arial" pitchFamily="34" charset="0"/>
                          <a:sym typeface="Myriad Set Text" charset="0"/>
                        </a:rPr>
                        <a:t>…</a:t>
                      </a:r>
                    </a:p>
                  </a:txBody>
                  <a:tcPr marL="21771" marR="21771" marT="21771" marB="21771" anchor="ctr" horzOverflow="overflow">
                    <a:lnL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EA8BE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0163" marR="0" lvl="0" indent="0" algn="ctr" defTabSz="1981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Tx/>
                        <a:buNone/>
                        <a:tabLst>
                          <a:tab pos="98425" algn="l"/>
                          <a:tab pos="609600" algn="l"/>
                          <a:tab pos="1098550" algn="l"/>
                          <a:tab pos="2098675" algn="l"/>
                          <a:tab pos="30988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ヒラギノ角ゴ ProN W3" charset="-128"/>
                          <a:cs typeface="Arial" pitchFamily="34" charset="0"/>
                          <a:sym typeface="Myriad Set Text" charset="0"/>
                        </a:rPr>
                        <a:t>a</a:t>
                      </a:r>
                    </a:p>
                  </a:txBody>
                  <a:tcPr marL="21771" marR="21771" marT="21771" marB="21771" anchor="ctr" horzOverflow="overflow">
                    <a:lnL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EA8BE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0163" marR="0" lvl="0" indent="0" algn="ctr" defTabSz="1981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Tx/>
                        <a:buNone/>
                        <a:tabLst>
                          <a:tab pos="98425" algn="l"/>
                          <a:tab pos="609600" algn="l"/>
                          <a:tab pos="1098550" algn="l"/>
                          <a:tab pos="2098675" algn="l"/>
                          <a:tab pos="30988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ヒラギノ角ゴ ProN W3" charset="-128"/>
                          <a:cs typeface="Arial" pitchFamily="34" charset="0"/>
                          <a:sym typeface="Myriad Set Text" charset="0"/>
                        </a:rPr>
                        <a:t>a</a:t>
                      </a:r>
                    </a:p>
                  </a:txBody>
                  <a:tcPr marL="21771" marR="21771" marT="21771" marB="21771" anchor="ctr" horzOverflow="overflow">
                    <a:lnL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EA8BE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0163" marR="0" lvl="0" indent="0" algn="ctr" defTabSz="1981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Tx/>
                        <a:buNone/>
                        <a:tabLst>
                          <a:tab pos="98425" algn="l"/>
                          <a:tab pos="609600" algn="l"/>
                          <a:tab pos="1098550" algn="l"/>
                          <a:tab pos="2098675" algn="l"/>
                          <a:tab pos="30988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ヒラギノ角ゴ ProN W3" charset="-128"/>
                          <a:cs typeface="Arial" pitchFamily="34" charset="0"/>
                          <a:sym typeface="Myriad Set Text" charset="0"/>
                        </a:rPr>
                        <a:t>a</a:t>
                      </a:r>
                    </a:p>
                  </a:txBody>
                  <a:tcPr marL="21771" marR="21771" marT="21771" marB="21771" anchor="ctr" horzOverflow="overflow">
                    <a:lnL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EA8BE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0163" marR="0" lvl="0" indent="0" algn="ctr" defTabSz="1981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Tx/>
                        <a:buNone/>
                        <a:tabLst>
                          <a:tab pos="98425" algn="l"/>
                          <a:tab pos="609600" algn="l"/>
                          <a:tab pos="1098550" algn="l"/>
                          <a:tab pos="2098675" algn="l"/>
                          <a:tab pos="30988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ヒラギノ角ゴ ProN W3" charset="-128"/>
                          <a:cs typeface="Arial" pitchFamily="34" charset="0"/>
                          <a:sym typeface="Myriad Set Text" charset="0"/>
                        </a:rPr>
                        <a:t>a</a:t>
                      </a:r>
                    </a:p>
                  </a:txBody>
                  <a:tcPr marL="21771" marR="21771" marT="21771" marB="21771" anchor="ctr" horzOverflow="overflow">
                    <a:lnL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EA8BE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0163" marR="0" lvl="0" indent="0" algn="ctr" defTabSz="1981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Tx/>
                        <a:buNone/>
                        <a:tabLst>
                          <a:tab pos="98425" algn="l"/>
                          <a:tab pos="609600" algn="l"/>
                          <a:tab pos="1098550" algn="l"/>
                          <a:tab pos="2098675" algn="l"/>
                          <a:tab pos="30988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ヒラギノ角ゴ ProN W3" charset="-128"/>
                          <a:cs typeface="Arial" pitchFamily="34" charset="0"/>
                          <a:sym typeface="Myriad Set Text" charset="0"/>
                        </a:rPr>
                        <a:t>…</a:t>
                      </a:r>
                    </a:p>
                  </a:txBody>
                  <a:tcPr marL="21771" marR="21771" marT="21771" marB="21771" anchor="ctr" horzOverflow="overflow">
                    <a:lnL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EA8BE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" name="Group 1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2325432"/>
              </p:ext>
            </p:extLst>
          </p:nvPr>
        </p:nvGraphicFramePr>
        <p:xfrm>
          <a:off x="1536844" y="2906200"/>
          <a:ext cx="5443538" cy="317862"/>
        </p:xfrm>
        <a:graphic>
          <a:graphicData uri="http://schemas.openxmlformats.org/drawingml/2006/table">
            <a:tbl>
              <a:tblPr/>
              <a:tblGrid>
                <a:gridCol w="2730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14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30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146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146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30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7146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0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7146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730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71462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71463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7305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71462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27305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271463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273050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271462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271463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273050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</a:tblGrid>
              <a:tr h="271463">
                <a:tc>
                  <a:txBody>
                    <a:bodyPr/>
                    <a:lstStyle/>
                    <a:p>
                      <a:pPr marL="30163" marR="0" lvl="0" indent="0" algn="ctr" defTabSz="1981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Tx/>
                        <a:buNone/>
                        <a:tabLst>
                          <a:tab pos="98425" algn="l"/>
                          <a:tab pos="609600" algn="l"/>
                          <a:tab pos="1098550" algn="l"/>
                          <a:tab pos="2098675" algn="l"/>
                          <a:tab pos="30988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ヒラギノ角ゴ ProN W3" charset="-128"/>
                          <a:cs typeface="Arial" pitchFamily="34" charset="0"/>
                          <a:sym typeface="Myriad Set Text" charset="0"/>
                        </a:rPr>
                        <a:t>x</a:t>
                      </a:r>
                    </a:p>
                  </a:txBody>
                  <a:tcPr marL="21771" marR="21771" marT="21771" marB="21771" anchor="ctr" horzOverflow="overflow">
                    <a:lnL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EA8BE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0163" marR="0" lvl="0" indent="0" algn="ctr" defTabSz="1981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Tx/>
                        <a:buNone/>
                        <a:tabLst>
                          <a:tab pos="98425" algn="l"/>
                          <a:tab pos="609600" algn="l"/>
                          <a:tab pos="1098550" algn="l"/>
                          <a:tab pos="2098675" algn="l"/>
                          <a:tab pos="30988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ヒラギノ角ゴ ProN W3" charset="-128"/>
                          <a:cs typeface="Arial" pitchFamily="34" charset="0"/>
                          <a:sym typeface="Myriad Set Text" charset="0"/>
                        </a:rPr>
                        <a:t>y</a:t>
                      </a:r>
                    </a:p>
                  </a:txBody>
                  <a:tcPr marL="21771" marR="21771" marT="21771" marB="21771" anchor="ctr" horzOverflow="overflow">
                    <a:lnL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EA8BE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0163" marR="0" lvl="0" indent="0" algn="ctr" defTabSz="1981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Tx/>
                        <a:buNone/>
                        <a:tabLst>
                          <a:tab pos="98425" algn="l"/>
                          <a:tab pos="609600" algn="l"/>
                          <a:tab pos="1098550" algn="l"/>
                          <a:tab pos="2098675" algn="l"/>
                          <a:tab pos="30988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ヒラギノ角ゴ ProN W3" charset="-128"/>
                          <a:cs typeface="Arial" pitchFamily="34" charset="0"/>
                          <a:sym typeface="Myriad Set Text" charset="0"/>
                        </a:rPr>
                        <a:t>z</a:t>
                      </a:r>
                    </a:p>
                  </a:txBody>
                  <a:tcPr marL="21771" marR="21771" marT="21771" marB="21771" anchor="ctr" horzOverflow="overflow">
                    <a:lnL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EA8BE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0163" marR="0" lvl="0" indent="0" algn="ctr" defTabSz="1981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Tx/>
                        <a:buNone/>
                        <a:tabLst>
                          <a:tab pos="98425" algn="l"/>
                          <a:tab pos="609600" algn="l"/>
                          <a:tab pos="1098550" algn="l"/>
                          <a:tab pos="2098675" algn="l"/>
                          <a:tab pos="30988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ヒラギノ角ゴ ProN W3" charset="-128"/>
                          <a:cs typeface="Arial" pitchFamily="34" charset="0"/>
                          <a:sym typeface="Myriad Set Text" charset="0"/>
                        </a:rPr>
                        <a:t>a</a:t>
                      </a:r>
                    </a:p>
                  </a:txBody>
                  <a:tcPr marL="21771" marR="21771" marT="21771" marB="21771" anchor="ctr" horzOverflow="overflow">
                    <a:lnL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EA8BE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0163" marR="0" lvl="0" indent="0" algn="ctr" defTabSz="1981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Tx/>
                        <a:buNone/>
                        <a:tabLst>
                          <a:tab pos="98425" algn="l"/>
                          <a:tab pos="609600" algn="l"/>
                          <a:tab pos="1098550" algn="l"/>
                          <a:tab pos="2098675" algn="l"/>
                          <a:tab pos="30988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ヒラギノ角ゴ ProN W3" charset="-128"/>
                          <a:cs typeface="Arial" pitchFamily="34" charset="0"/>
                          <a:sym typeface="Myriad Set Text" charset="0"/>
                        </a:rPr>
                        <a:t>…</a:t>
                      </a:r>
                    </a:p>
                  </a:txBody>
                  <a:tcPr marL="21771" marR="21771" marT="21771" marB="21771" anchor="ctr" horzOverflow="overflow">
                    <a:lnL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EA8BE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0163" marR="0" lvl="0" indent="0" algn="ctr" defTabSz="1981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Tx/>
                        <a:buNone/>
                        <a:tabLst>
                          <a:tab pos="98425" algn="l"/>
                          <a:tab pos="609600" algn="l"/>
                          <a:tab pos="1098550" algn="l"/>
                          <a:tab pos="2098675" algn="l"/>
                          <a:tab pos="30988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ヒラギノ角ゴ ProN W3" charset="-128"/>
                          <a:cs typeface="Arial" pitchFamily="34" charset="0"/>
                          <a:sym typeface="Myriad Set Text" charset="0"/>
                        </a:rPr>
                        <a:t>x</a:t>
                      </a:r>
                    </a:p>
                  </a:txBody>
                  <a:tcPr marL="21771" marR="21771" marT="21771" marB="21771" anchor="ctr" horzOverflow="overflow">
                    <a:lnL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EA8BE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0163" marR="0" lvl="0" indent="0" algn="ctr" defTabSz="1981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Tx/>
                        <a:buNone/>
                        <a:tabLst>
                          <a:tab pos="98425" algn="l"/>
                          <a:tab pos="609600" algn="l"/>
                          <a:tab pos="1098550" algn="l"/>
                          <a:tab pos="2098675" algn="l"/>
                          <a:tab pos="30988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ヒラギノ角ゴ ProN W3" charset="-128"/>
                          <a:cs typeface="Arial" pitchFamily="34" charset="0"/>
                          <a:sym typeface="Myriad Set Text" charset="0"/>
                        </a:rPr>
                        <a:t>y</a:t>
                      </a:r>
                    </a:p>
                  </a:txBody>
                  <a:tcPr marL="21771" marR="21771" marT="21771" marB="21771" anchor="ctr" horzOverflow="overflow">
                    <a:lnL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EA8BE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0163" marR="0" lvl="0" indent="0" algn="ctr" defTabSz="1981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Tx/>
                        <a:buNone/>
                        <a:tabLst>
                          <a:tab pos="98425" algn="l"/>
                          <a:tab pos="609600" algn="l"/>
                          <a:tab pos="1098550" algn="l"/>
                          <a:tab pos="2098675" algn="l"/>
                          <a:tab pos="30988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ヒラギノ角ゴ ProN W3" charset="-128"/>
                          <a:cs typeface="Arial" pitchFamily="34" charset="0"/>
                          <a:sym typeface="Myriad Set Text" charset="0"/>
                        </a:rPr>
                        <a:t>z</a:t>
                      </a:r>
                    </a:p>
                  </a:txBody>
                  <a:tcPr marL="21771" marR="21771" marT="21771" marB="21771" anchor="ctr" horzOverflow="overflow">
                    <a:lnL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EA8BE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0163" marR="0" lvl="0" indent="0" algn="ctr" defTabSz="1981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Tx/>
                        <a:buNone/>
                        <a:tabLst>
                          <a:tab pos="98425" algn="l"/>
                          <a:tab pos="609600" algn="l"/>
                          <a:tab pos="1098550" algn="l"/>
                          <a:tab pos="2098675" algn="l"/>
                          <a:tab pos="30988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ヒラギノ角ゴ ProN W3" charset="-128"/>
                          <a:cs typeface="Arial" pitchFamily="34" charset="0"/>
                          <a:sym typeface="Myriad Set Text" charset="0"/>
                        </a:rPr>
                        <a:t>a</a:t>
                      </a:r>
                    </a:p>
                  </a:txBody>
                  <a:tcPr marL="21771" marR="21771" marT="21771" marB="21771" anchor="ctr" horzOverflow="overflow">
                    <a:lnL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EA8BE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0163" marR="0" lvl="0" indent="0" algn="ctr" defTabSz="1981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Tx/>
                        <a:buNone/>
                        <a:tabLst>
                          <a:tab pos="98425" algn="l"/>
                          <a:tab pos="609600" algn="l"/>
                          <a:tab pos="1098550" algn="l"/>
                          <a:tab pos="2098675" algn="l"/>
                          <a:tab pos="30988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ヒラギノ角ゴ ProN W3" charset="-128"/>
                          <a:cs typeface="Arial" pitchFamily="34" charset="0"/>
                          <a:sym typeface="Myriad Set Text" charset="0"/>
                        </a:rPr>
                        <a:t>…</a:t>
                      </a:r>
                    </a:p>
                  </a:txBody>
                  <a:tcPr marL="21771" marR="21771" marT="21771" marB="21771" anchor="ctr" horzOverflow="overflow">
                    <a:lnL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EA8BE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0163" marR="0" lvl="0" indent="0" algn="ctr" defTabSz="1981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Tx/>
                        <a:buNone/>
                        <a:tabLst>
                          <a:tab pos="98425" algn="l"/>
                          <a:tab pos="609600" algn="l"/>
                          <a:tab pos="1098550" algn="l"/>
                          <a:tab pos="2098675" algn="l"/>
                          <a:tab pos="30988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ヒラギノ角ゴ ProN W3" charset="-128"/>
                          <a:cs typeface="Arial" pitchFamily="34" charset="0"/>
                          <a:sym typeface="Myriad Set Text" charset="0"/>
                        </a:rPr>
                        <a:t>x</a:t>
                      </a:r>
                    </a:p>
                  </a:txBody>
                  <a:tcPr marL="21771" marR="21771" marT="21771" marB="21771" anchor="ctr" horzOverflow="overflow">
                    <a:lnL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EA8BE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0163" marR="0" lvl="0" indent="0" algn="ctr" defTabSz="1981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Tx/>
                        <a:buNone/>
                        <a:tabLst>
                          <a:tab pos="98425" algn="l"/>
                          <a:tab pos="609600" algn="l"/>
                          <a:tab pos="1098550" algn="l"/>
                          <a:tab pos="2098675" algn="l"/>
                          <a:tab pos="30988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ヒラギノ角ゴ ProN W3" charset="-128"/>
                          <a:cs typeface="Arial" pitchFamily="34" charset="0"/>
                          <a:sym typeface="Myriad Set Text" charset="0"/>
                        </a:rPr>
                        <a:t>y</a:t>
                      </a:r>
                    </a:p>
                  </a:txBody>
                  <a:tcPr marL="21771" marR="21771" marT="21771" marB="21771" anchor="ctr" horzOverflow="overflow">
                    <a:lnL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EA8BE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0163" marR="0" lvl="0" indent="0" algn="ctr" defTabSz="1981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Tx/>
                        <a:buNone/>
                        <a:tabLst>
                          <a:tab pos="98425" algn="l"/>
                          <a:tab pos="609600" algn="l"/>
                          <a:tab pos="1098550" algn="l"/>
                          <a:tab pos="2098675" algn="l"/>
                          <a:tab pos="30988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ヒラギノ角ゴ ProN W3" charset="-128"/>
                          <a:cs typeface="Arial" pitchFamily="34" charset="0"/>
                          <a:sym typeface="Myriad Set Text" charset="0"/>
                        </a:rPr>
                        <a:t>z</a:t>
                      </a:r>
                    </a:p>
                  </a:txBody>
                  <a:tcPr marL="21771" marR="21771" marT="21771" marB="21771" anchor="ctr" horzOverflow="overflow">
                    <a:lnL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EA8BE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0163" marR="0" lvl="0" indent="0" algn="ctr" defTabSz="1981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Tx/>
                        <a:buNone/>
                        <a:tabLst>
                          <a:tab pos="98425" algn="l"/>
                          <a:tab pos="609600" algn="l"/>
                          <a:tab pos="1098550" algn="l"/>
                          <a:tab pos="2098675" algn="l"/>
                          <a:tab pos="30988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ヒラギノ角ゴ ProN W3" charset="-128"/>
                          <a:cs typeface="Arial" pitchFamily="34" charset="0"/>
                          <a:sym typeface="Myriad Set Text" charset="0"/>
                        </a:rPr>
                        <a:t>a</a:t>
                      </a:r>
                    </a:p>
                  </a:txBody>
                  <a:tcPr marL="21771" marR="21771" marT="21771" marB="21771" anchor="ctr" horzOverflow="overflow">
                    <a:lnL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EA8BE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0163" marR="0" lvl="0" indent="0" algn="ctr" defTabSz="1981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Tx/>
                        <a:buNone/>
                        <a:tabLst>
                          <a:tab pos="98425" algn="l"/>
                          <a:tab pos="609600" algn="l"/>
                          <a:tab pos="1098550" algn="l"/>
                          <a:tab pos="2098675" algn="l"/>
                          <a:tab pos="30988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ヒラギノ角ゴ ProN W3" charset="-128"/>
                          <a:cs typeface="Arial" pitchFamily="34" charset="0"/>
                          <a:sym typeface="Myriad Set Text" charset="0"/>
                        </a:rPr>
                        <a:t>…</a:t>
                      </a:r>
                    </a:p>
                  </a:txBody>
                  <a:tcPr marL="21771" marR="21771" marT="21771" marB="21771" anchor="ctr" horzOverflow="overflow">
                    <a:lnL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EA8BE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0163" marR="0" lvl="0" indent="0" algn="ctr" defTabSz="1981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Tx/>
                        <a:buNone/>
                        <a:tabLst>
                          <a:tab pos="98425" algn="l"/>
                          <a:tab pos="609600" algn="l"/>
                          <a:tab pos="1098550" algn="l"/>
                          <a:tab pos="2098675" algn="l"/>
                          <a:tab pos="30988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ヒラギノ角ゴ ProN W3" charset="-128"/>
                          <a:cs typeface="Arial" pitchFamily="34" charset="0"/>
                          <a:sym typeface="Myriad Set Text" charset="0"/>
                        </a:rPr>
                        <a:t>x</a:t>
                      </a:r>
                    </a:p>
                  </a:txBody>
                  <a:tcPr marL="21771" marR="21771" marT="21771" marB="21771" anchor="ctr" horzOverflow="overflow">
                    <a:lnL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EA8BE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0163" marR="0" lvl="0" indent="0" algn="ctr" defTabSz="1981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Tx/>
                        <a:buNone/>
                        <a:tabLst>
                          <a:tab pos="98425" algn="l"/>
                          <a:tab pos="609600" algn="l"/>
                          <a:tab pos="1098550" algn="l"/>
                          <a:tab pos="2098675" algn="l"/>
                          <a:tab pos="30988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ヒラギノ角ゴ ProN W3" charset="-128"/>
                          <a:cs typeface="Arial" pitchFamily="34" charset="0"/>
                          <a:sym typeface="Myriad Set Text" charset="0"/>
                        </a:rPr>
                        <a:t>y</a:t>
                      </a:r>
                    </a:p>
                  </a:txBody>
                  <a:tcPr marL="21771" marR="21771" marT="21771" marB="21771" anchor="ctr" horzOverflow="overflow">
                    <a:lnL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EA8BE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0163" marR="0" lvl="0" indent="0" algn="ctr" defTabSz="1981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Tx/>
                        <a:buNone/>
                        <a:tabLst>
                          <a:tab pos="98425" algn="l"/>
                          <a:tab pos="609600" algn="l"/>
                          <a:tab pos="1098550" algn="l"/>
                          <a:tab pos="2098675" algn="l"/>
                          <a:tab pos="30988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ヒラギノ角ゴ ProN W3" charset="-128"/>
                          <a:cs typeface="Arial" pitchFamily="34" charset="0"/>
                          <a:sym typeface="Myriad Set Text" charset="0"/>
                        </a:rPr>
                        <a:t>z</a:t>
                      </a:r>
                    </a:p>
                  </a:txBody>
                  <a:tcPr marL="21771" marR="21771" marT="21771" marB="21771" anchor="ctr" horzOverflow="overflow">
                    <a:lnL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EA8BE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0163" marR="0" lvl="0" indent="0" algn="ctr" defTabSz="1981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Tx/>
                        <a:buNone/>
                        <a:tabLst>
                          <a:tab pos="98425" algn="l"/>
                          <a:tab pos="609600" algn="l"/>
                          <a:tab pos="1098550" algn="l"/>
                          <a:tab pos="2098675" algn="l"/>
                          <a:tab pos="30988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ヒラギノ角ゴ ProN W3" charset="-128"/>
                          <a:cs typeface="Arial" pitchFamily="34" charset="0"/>
                          <a:sym typeface="Myriad Set Text" charset="0"/>
                        </a:rPr>
                        <a:t>a</a:t>
                      </a:r>
                    </a:p>
                  </a:txBody>
                  <a:tcPr marL="21771" marR="21771" marT="21771" marB="21771" anchor="ctr" horzOverflow="overflow">
                    <a:lnL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EA8BE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0163" marR="0" lvl="0" indent="0" algn="ctr" defTabSz="1981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Tx/>
                        <a:buNone/>
                        <a:tabLst>
                          <a:tab pos="98425" algn="l"/>
                          <a:tab pos="609600" algn="l"/>
                          <a:tab pos="1098550" algn="l"/>
                          <a:tab pos="2098675" algn="l"/>
                          <a:tab pos="30988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ヒラギノ角ゴ ProN W3" charset="-128"/>
                          <a:cs typeface="Arial" pitchFamily="34" charset="0"/>
                          <a:sym typeface="Myriad Set Text" charset="0"/>
                        </a:rPr>
                        <a:t>…</a:t>
                      </a:r>
                    </a:p>
                  </a:txBody>
                  <a:tcPr marL="21771" marR="21771" marT="21771" marB="21771" anchor="ctr" horzOverflow="overflow">
                    <a:lnL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EA8BE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6422854" y="5418490"/>
            <a:ext cx="25734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solidFill>
                  <a:srgbClr val="4F81BD"/>
                </a:solidFill>
              </a:rPr>
              <a:t>Adjacent work-items/vector-lanes like to access adjacent memory locations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 bwMode="auto">
          <a:xfrm>
            <a:off x="381000" y="4475102"/>
            <a:ext cx="8501743" cy="943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 fontScale="92500"/>
          </a:bodyPr>
          <a:lstStyle>
            <a:lvl1pPr marL="225425" indent="-225425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576263" indent="-236538" algn="l" rtl="0" eaLnBrk="0" fontAlgn="base" hangingPunct="0">
              <a:spcBef>
                <a:spcPct val="20000"/>
              </a:spcBef>
              <a:spcAft>
                <a:spcPct val="0"/>
              </a:spcAft>
              <a:buFont typeface="Verdana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2pPr>
            <a:lvl3pPr marL="914400" indent="-223838" algn="l" rtl="0" eaLnBrk="0" fontAlgn="base" hangingPunct="0">
              <a:spcBef>
                <a:spcPct val="20000"/>
              </a:spcBef>
              <a:spcAft>
                <a:spcPct val="0"/>
              </a:spcAft>
              <a:buFont typeface="Verdana" pitchFamily="34" charset="0"/>
              <a:buChar char="–"/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265238" indent="-236538" algn="l" rtl="0" eaLnBrk="0" fontAlgn="base" hangingPunct="0">
              <a:spcBef>
                <a:spcPct val="20000"/>
              </a:spcBef>
              <a:spcAft>
                <a:spcPct val="0"/>
              </a:spcAft>
              <a:buFont typeface="Verdana" pitchFamily="34" charset="0"/>
              <a:buChar char="–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660525" indent="-234950" algn="l" rtl="0" eaLnBrk="0" fontAlgn="base" hangingPunct="0">
              <a:spcBef>
                <a:spcPct val="20000"/>
              </a:spcBef>
              <a:spcAft>
                <a:spcPct val="0"/>
              </a:spcAft>
              <a:buFont typeface="Verdana" pitchFamily="34" charset="0"/>
              <a:buChar char="–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2117725" indent="-234950" algn="l" rtl="0" eaLnBrk="1" fontAlgn="base" hangingPunct="1">
              <a:spcBef>
                <a:spcPct val="20000"/>
              </a:spcBef>
              <a:spcAft>
                <a:spcPct val="0"/>
              </a:spcAft>
              <a:buFont typeface="Verdana" pitchFamily="96" charset="0"/>
              <a:buChar char="–"/>
              <a:defRPr sz="1400">
                <a:solidFill>
                  <a:schemeClr val="tx1"/>
                </a:solidFill>
                <a:latin typeface="+mn-lt"/>
              </a:defRPr>
            </a:lvl6pPr>
            <a:lvl7pPr marL="2574925" indent="-234950" algn="l" rtl="0" eaLnBrk="1" fontAlgn="base" hangingPunct="1">
              <a:spcBef>
                <a:spcPct val="20000"/>
              </a:spcBef>
              <a:spcAft>
                <a:spcPct val="0"/>
              </a:spcAft>
              <a:buFont typeface="Verdana" pitchFamily="96" charset="0"/>
              <a:buChar char="–"/>
              <a:defRPr sz="1400">
                <a:solidFill>
                  <a:schemeClr val="tx1"/>
                </a:solidFill>
                <a:latin typeface="+mn-lt"/>
              </a:defRPr>
            </a:lvl7pPr>
            <a:lvl8pPr marL="3032125" indent="-234950" algn="l" rtl="0" eaLnBrk="1" fontAlgn="base" hangingPunct="1">
              <a:spcBef>
                <a:spcPct val="20000"/>
              </a:spcBef>
              <a:spcAft>
                <a:spcPct val="0"/>
              </a:spcAft>
              <a:buFont typeface="Verdana" pitchFamily="96" charset="0"/>
              <a:buChar char="–"/>
              <a:defRPr sz="1400">
                <a:solidFill>
                  <a:schemeClr val="tx1"/>
                </a:solidFill>
                <a:latin typeface="+mn-lt"/>
              </a:defRPr>
            </a:lvl8pPr>
            <a:lvl9pPr marL="3489325" indent="-234950" algn="l" rtl="0" eaLnBrk="1" fontAlgn="base" hangingPunct="1">
              <a:spcBef>
                <a:spcPct val="20000"/>
              </a:spcBef>
              <a:spcAft>
                <a:spcPct val="0"/>
              </a:spcAft>
              <a:buFont typeface="Verdana" pitchFamily="96" charset="0"/>
              <a:buChar char="–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lvl="1"/>
            <a:r>
              <a:rPr lang="en-GB" sz="2200" kern="0" dirty="0"/>
              <a:t>Structure of Arrays (</a:t>
            </a:r>
            <a:r>
              <a:rPr lang="en-GB" sz="2200" kern="0" dirty="0" err="1"/>
              <a:t>SoA</a:t>
            </a:r>
            <a:r>
              <a:rPr lang="en-GB" sz="2200" kern="0" dirty="0"/>
              <a:t>) suits memory coalescence in vector units</a:t>
            </a:r>
          </a:p>
          <a:p>
            <a:pPr marL="0" indent="0">
              <a:buFontTx/>
              <a:buNone/>
            </a:pPr>
            <a:r>
              <a:rPr lang="en-GB" b="1" kern="0" dirty="0">
                <a:solidFill>
                  <a:schemeClr val="accent2"/>
                </a:solidFill>
                <a:latin typeface="Courier New Bold"/>
              </a:rPr>
              <a:t>	</a:t>
            </a:r>
            <a:r>
              <a:rPr lang="en-GB" sz="2600" b="1" kern="0" dirty="0" err="1">
                <a:solidFill>
                  <a:srgbClr val="C00000"/>
                </a:solidFill>
                <a:latin typeface="Courier New Bold"/>
              </a:rPr>
              <a:t>struct</a:t>
            </a:r>
            <a:r>
              <a:rPr lang="en-GB" sz="2600" b="1" kern="0" dirty="0">
                <a:solidFill>
                  <a:srgbClr val="C00000"/>
                </a:solidFill>
                <a:latin typeface="Courier New Bold"/>
              </a:rPr>
              <a:t> </a:t>
            </a:r>
            <a:r>
              <a:rPr lang="en-GB" sz="2600" b="1" kern="0" dirty="0">
                <a:latin typeface="Courier New Bold"/>
              </a:rPr>
              <a:t>{ </a:t>
            </a:r>
            <a:r>
              <a:rPr lang="en-GB" sz="2600" b="1" kern="0" dirty="0">
                <a:solidFill>
                  <a:srgbClr val="C00000"/>
                </a:solidFill>
                <a:latin typeface="Courier New Bold"/>
              </a:rPr>
              <a:t>float </a:t>
            </a:r>
            <a:r>
              <a:rPr lang="en-GB" sz="2600" b="1" kern="0" dirty="0">
                <a:latin typeface="Courier New Bold"/>
              </a:rPr>
              <a:t>*x, *y, *z, *a; } Points;</a:t>
            </a:r>
            <a:endParaRPr lang="en-GB" kern="0" dirty="0"/>
          </a:p>
          <a:p>
            <a:endParaRPr lang="en-GB" kern="0" dirty="0"/>
          </a:p>
        </p:txBody>
      </p:sp>
    </p:spTree>
    <p:extLst>
      <p:ext uri="{BB962C8B-B14F-4D97-AF65-F5344CB8AC3E}">
        <p14:creationId xmlns:p14="http://schemas.microsoft.com/office/powerpoint/2010/main" val="3780549575"/>
      </p:ext>
    </p:extLst>
  </p:cSld>
  <p:clrMapOvr>
    <a:masterClrMapping/>
  </p:clrMapOvr>
  <p:transition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11430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GB" sz="4000" dirty="0"/>
              <a:t>Coalescence</a:t>
            </a:r>
            <a:endParaRPr sz="4000" dirty="0"/>
          </a:p>
        </p:txBody>
      </p:sp>
      <p:sp>
        <p:nvSpPr>
          <p:cNvPr id="129" name="Shape 129"/>
          <p:cNvSpPr>
            <a:spLocks noGrp="1"/>
          </p:cNvSpPr>
          <p:nvPr>
            <p:ph type="body" idx="4294967295"/>
          </p:nvPr>
        </p:nvSpPr>
        <p:spPr>
          <a:xfrm>
            <a:off x="202487" y="826335"/>
            <a:ext cx="3246566" cy="5205329"/>
          </a:xfrm>
          <a:prstGeom prst="rect">
            <a:avLst/>
          </a:prstGeom>
        </p:spPr>
        <p:txBody>
          <a:bodyPr>
            <a:no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 dirty="0"/>
              <a:t>Coalesce - to combine into one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 dirty="0"/>
              <a:t>Coalesced memory accesses are key for high bandwidth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 dirty="0"/>
              <a:t>Simply, it means, if thread </a:t>
            </a:r>
            <a:r>
              <a:rPr sz="2400" i="1" dirty="0"/>
              <a:t>i</a:t>
            </a:r>
            <a:r>
              <a:rPr sz="2400" dirty="0"/>
              <a:t> accesses memory location </a:t>
            </a:r>
            <a:r>
              <a:rPr sz="2400" i="1" dirty="0"/>
              <a:t>n</a:t>
            </a:r>
            <a:r>
              <a:rPr sz="2400" dirty="0"/>
              <a:t> then thread </a:t>
            </a:r>
            <a:r>
              <a:rPr sz="2400" i="1" dirty="0"/>
              <a:t>i+1 </a:t>
            </a:r>
            <a:r>
              <a:rPr sz="2400" dirty="0"/>
              <a:t>accesses memory location </a:t>
            </a:r>
            <a:r>
              <a:rPr sz="2400" i="1" dirty="0"/>
              <a:t>n+1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 dirty="0"/>
              <a:t>In practice, it’s not quite as strict</a:t>
            </a:r>
            <a:r>
              <a:rPr lang="en-US" sz="2400" dirty="0"/>
              <a:t>…</a:t>
            </a:r>
            <a:endParaRPr sz="2400" dirty="0"/>
          </a:p>
        </p:txBody>
      </p:sp>
      <p:sp>
        <p:nvSpPr>
          <p:cNvPr id="130" name="Shape 130"/>
          <p:cNvSpPr/>
          <p:nvPr/>
        </p:nvSpPr>
        <p:spPr>
          <a:xfrm>
            <a:off x="3689684" y="401053"/>
            <a:ext cx="5454315" cy="61922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/>
          <a:lstStyle/>
          <a:p>
            <a:pPr defTabSz="410751">
              <a:defRPr sz="1800"/>
            </a:pPr>
            <a:r>
              <a:rPr lang="en-GB" sz="2000" b="1" dirty="0">
                <a:solidFill>
                  <a:srgbClr val="002060"/>
                </a:solidFill>
                <a:latin typeface="Courier New"/>
                <a:cs typeface="Courier New"/>
                <a:sym typeface="Menlo Regular"/>
              </a:rPr>
              <a:t>for (</a:t>
            </a:r>
            <a:r>
              <a:rPr lang="en-GB" sz="2000" b="1" dirty="0" err="1">
                <a:solidFill>
                  <a:srgbClr val="002060"/>
                </a:solidFill>
                <a:latin typeface="Courier New"/>
                <a:cs typeface="Courier New"/>
                <a:sym typeface="Menlo Regular"/>
              </a:rPr>
              <a:t>int</a:t>
            </a:r>
            <a:r>
              <a:rPr lang="en-GB" sz="2000" b="1" dirty="0">
                <a:solidFill>
                  <a:srgbClr val="002060"/>
                </a:solidFill>
                <a:latin typeface="Courier New"/>
                <a:cs typeface="Courier New"/>
                <a:sym typeface="Menlo Regular"/>
              </a:rPr>
              <a:t> id = 0; id &lt; size; id++)</a:t>
            </a:r>
            <a:endParaRPr sz="2000" b="1" dirty="0">
              <a:solidFill>
                <a:srgbClr val="002060"/>
              </a:solidFill>
              <a:latin typeface="Courier New"/>
              <a:cs typeface="Courier New"/>
              <a:sym typeface="Menlo Regular"/>
            </a:endParaRPr>
          </a:p>
          <a:p>
            <a:pPr defTabSz="410751">
              <a:defRPr sz="1800"/>
            </a:pPr>
            <a:r>
              <a:rPr lang="en-GB" sz="2000" b="1" dirty="0">
                <a:solidFill>
                  <a:srgbClr val="002060"/>
                </a:solidFill>
                <a:latin typeface="Courier New"/>
                <a:cs typeface="Courier New"/>
                <a:sym typeface="Menlo Regular"/>
              </a:rPr>
              <a:t>{</a:t>
            </a:r>
            <a:endParaRPr sz="2000" b="1" dirty="0">
              <a:solidFill>
                <a:srgbClr val="002060"/>
              </a:solidFill>
              <a:latin typeface="Courier New"/>
              <a:cs typeface="Courier New"/>
              <a:sym typeface="Menlo Regular"/>
            </a:endParaRPr>
          </a:p>
          <a:p>
            <a:pPr indent="241093" defTabSz="410751">
              <a:defRPr sz="1800"/>
            </a:pPr>
            <a:r>
              <a:rPr sz="20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  <a:sym typeface="Menlo Regular"/>
              </a:rPr>
              <a:t>//</a:t>
            </a:r>
            <a:r>
              <a:rPr lang="en-GB" sz="20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  <a:sym typeface="Menlo Regular"/>
              </a:rPr>
              <a:t> </a:t>
            </a:r>
            <a:r>
              <a:rPr sz="20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  <a:sym typeface="Menlo Regular"/>
              </a:rPr>
              <a:t>ideal</a:t>
            </a:r>
          </a:p>
          <a:p>
            <a:pPr lvl="1" indent="241093" defTabSz="410751">
              <a:defRPr sz="1800"/>
            </a:pPr>
            <a:r>
              <a:rPr sz="2000" b="1" dirty="0">
                <a:solidFill>
                  <a:srgbClr val="002060"/>
                </a:solidFill>
                <a:latin typeface="Courier New"/>
                <a:cs typeface="Courier New"/>
                <a:sym typeface="Menlo Regular"/>
              </a:rPr>
              <a:t>float val1 = memA[id];</a:t>
            </a:r>
            <a:endParaRPr lang="en-GB" sz="2000" b="1" dirty="0">
              <a:solidFill>
                <a:srgbClr val="002060"/>
              </a:solidFill>
              <a:latin typeface="Courier New"/>
              <a:cs typeface="Courier New"/>
              <a:sym typeface="Menlo Regular"/>
            </a:endParaRPr>
          </a:p>
          <a:p>
            <a:pPr lvl="1" indent="241093" defTabSz="410751">
              <a:defRPr sz="1800"/>
            </a:pPr>
            <a:endParaRPr sz="2000" b="1" dirty="0">
              <a:solidFill>
                <a:srgbClr val="002060"/>
              </a:solidFill>
              <a:latin typeface="Courier New"/>
              <a:cs typeface="Courier New"/>
              <a:sym typeface="Menlo Regular"/>
            </a:endParaRPr>
          </a:p>
          <a:p>
            <a:pPr indent="241093" defTabSz="410751">
              <a:defRPr sz="1800"/>
            </a:pPr>
            <a:r>
              <a:rPr sz="20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  <a:sym typeface="Menlo Regular"/>
              </a:rPr>
              <a:t>//</a:t>
            </a:r>
            <a:r>
              <a:rPr lang="en-GB" sz="20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  <a:sym typeface="Menlo Regular"/>
              </a:rPr>
              <a:t> </a:t>
            </a:r>
            <a:r>
              <a:rPr sz="20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  <a:sym typeface="Menlo Regular"/>
              </a:rPr>
              <a:t>still pretty good </a:t>
            </a:r>
          </a:p>
          <a:p>
            <a:pPr lvl="1" indent="241093" defTabSz="410751">
              <a:defRPr sz="1800"/>
            </a:pPr>
            <a:r>
              <a:rPr sz="2000" b="1" dirty="0">
                <a:solidFill>
                  <a:srgbClr val="002060"/>
                </a:solidFill>
                <a:latin typeface="Courier New"/>
                <a:cs typeface="Courier New"/>
                <a:sym typeface="Menlo Regular"/>
              </a:rPr>
              <a:t>const int c = 3;</a:t>
            </a:r>
          </a:p>
          <a:p>
            <a:pPr lvl="1" indent="241093" defTabSz="410751">
              <a:defRPr sz="1800"/>
            </a:pPr>
            <a:r>
              <a:rPr sz="2000" b="1" dirty="0">
                <a:solidFill>
                  <a:srgbClr val="002060"/>
                </a:solidFill>
                <a:latin typeface="Courier New"/>
                <a:cs typeface="Courier New"/>
                <a:sym typeface="Menlo Regular"/>
              </a:rPr>
              <a:t>float val2 = memA[id + c];</a:t>
            </a:r>
            <a:endParaRPr lang="en-GB" sz="2000" b="1" dirty="0">
              <a:solidFill>
                <a:srgbClr val="002060"/>
              </a:solidFill>
              <a:latin typeface="Courier New"/>
              <a:cs typeface="Courier New"/>
              <a:sym typeface="Menlo Regular"/>
            </a:endParaRPr>
          </a:p>
          <a:p>
            <a:pPr lvl="1" indent="241093" defTabSz="410751">
              <a:defRPr sz="1800"/>
            </a:pPr>
            <a:endParaRPr lang="en-US" sz="2000" b="1" dirty="0">
              <a:solidFill>
                <a:srgbClr val="002060"/>
              </a:solidFill>
              <a:latin typeface="Courier New"/>
              <a:cs typeface="Courier New"/>
              <a:sym typeface="Menlo Regular"/>
            </a:endParaRPr>
          </a:p>
          <a:p>
            <a:pPr indent="241093" defTabSz="410751">
              <a:defRPr sz="1800"/>
            </a:pPr>
            <a:r>
              <a:rPr sz="20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  <a:sym typeface="Menlo Regular"/>
              </a:rPr>
              <a:t>//</a:t>
            </a:r>
            <a:r>
              <a:rPr lang="en-GB" sz="20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  <a:sym typeface="Menlo Regular"/>
              </a:rPr>
              <a:t> </a:t>
            </a:r>
            <a:r>
              <a:rPr sz="20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  <a:sym typeface="Menlo Regular"/>
              </a:rPr>
              <a:t>stride size is not so good</a:t>
            </a:r>
          </a:p>
          <a:p>
            <a:pPr lvl="1" indent="241093" defTabSz="410751">
              <a:defRPr sz="1800"/>
            </a:pPr>
            <a:r>
              <a:rPr sz="2000" b="1" dirty="0">
                <a:solidFill>
                  <a:srgbClr val="002060"/>
                </a:solidFill>
                <a:latin typeface="Courier New"/>
                <a:cs typeface="Courier New"/>
                <a:sym typeface="Menlo Regular"/>
              </a:rPr>
              <a:t>float val3 = memA[c*id];</a:t>
            </a:r>
            <a:endParaRPr lang="en-GB" sz="2000" b="1" dirty="0">
              <a:solidFill>
                <a:srgbClr val="002060"/>
              </a:solidFill>
              <a:latin typeface="Courier New"/>
              <a:cs typeface="Courier New"/>
              <a:sym typeface="Menlo Regular"/>
            </a:endParaRPr>
          </a:p>
          <a:p>
            <a:pPr lvl="1" indent="241093" defTabSz="410751">
              <a:defRPr sz="1800"/>
            </a:pPr>
            <a:endParaRPr lang="en-GB" sz="2000" b="1" dirty="0">
              <a:solidFill>
                <a:srgbClr val="002060"/>
              </a:solidFill>
              <a:latin typeface="Courier New"/>
              <a:cs typeface="Courier New"/>
              <a:sym typeface="Menlo Regular"/>
            </a:endParaRPr>
          </a:p>
          <a:p>
            <a:pPr indent="241093" defTabSz="410751">
              <a:defRPr sz="1800"/>
            </a:pPr>
            <a:r>
              <a:rPr lang="en-GB" sz="20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  <a:sym typeface="Menlo Regular"/>
              </a:rPr>
              <a:t>// terrible</a:t>
            </a:r>
            <a:endParaRPr sz="2000" b="1" dirty="0">
              <a:solidFill>
                <a:schemeClr val="bg1">
                  <a:lumMod val="50000"/>
                </a:schemeClr>
              </a:solidFill>
              <a:latin typeface="Courier New"/>
              <a:cs typeface="Courier New"/>
              <a:sym typeface="Menlo Regular"/>
            </a:endParaRPr>
          </a:p>
          <a:p>
            <a:pPr lvl="1" indent="241093" defTabSz="410751">
              <a:defRPr sz="1800"/>
            </a:pPr>
            <a:r>
              <a:rPr sz="2000" b="1" dirty="0">
                <a:solidFill>
                  <a:srgbClr val="002060"/>
                </a:solidFill>
                <a:latin typeface="Courier New"/>
                <a:cs typeface="Courier New"/>
                <a:sym typeface="Menlo Regular"/>
              </a:rPr>
              <a:t>const int loc =</a:t>
            </a:r>
          </a:p>
          <a:p>
            <a:pPr lvl="1" indent="241093" defTabSz="410751">
              <a:defRPr sz="1800"/>
            </a:pPr>
            <a:r>
              <a:rPr sz="2000" b="1" dirty="0">
                <a:solidFill>
                  <a:srgbClr val="002060"/>
                </a:solidFill>
                <a:latin typeface="Courier New"/>
                <a:cs typeface="Courier New"/>
                <a:sym typeface="Menlo Regular"/>
              </a:rPr>
              <a:t>  some_strange_func(id);</a:t>
            </a:r>
          </a:p>
          <a:p>
            <a:pPr lvl="1" indent="241093" defTabSz="410751">
              <a:defRPr sz="1800"/>
            </a:pPr>
            <a:endParaRPr sz="2000" b="1" dirty="0">
              <a:solidFill>
                <a:srgbClr val="002060"/>
              </a:solidFill>
              <a:latin typeface="Courier New"/>
              <a:cs typeface="Courier New"/>
              <a:sym typeface="Menlo Regular"/>
            </a:endParaRPr>
          </a:p>
          <a:p>
            <a:pPr lvl="1" indent="241093" defTabSz="410751">
              <a:defRPr sz="1800"/>
            </a:pPr>
            <a:r>
              <a:rPr sz="2000" b="1" dirty="0">
                <a:solidFill>
                  <a:srgbClr val="002060"/>
                </a:solidFill>
                <a:latin typeface="Courier New"/>
                <a:cs typeface="Courier New"/>
                <a:sym typeface="Menlo Regular"/>
              </a:rPr>
              <a:t>float val4 = memA[loc];</a:t>
            </a:r>
          </a:p>
          <a:p>
            <a:pPr defTabSz="410751">
              <a:defRPr sz="1800"/>
            </a:pPr>
            <a:r>
              <a:rPr sz="2000" b="1" dirty="0">
                <a:solidFill>
                  <a:srgbClr val="002060"/>
                </a:solidFill>
                <a:latin typeface="Courier New"/>
                <a:cs typeface="Courier New"/>
                <a:sym typeface="Menlo Regular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54476831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/>
          <p:nvPr/>
        </p:nvSpPr>
        <p:spPr>
          <a:xfrm>
            <a:off x="2223492" y="2607469"/>
            <a:ext cx="571500" cy="571500"/>
          </a:xfrm>
          <a:prstGeom prst="rect">
            <a:avLst/>
          </a:prstGeom>
          <a:solidFill>
            <a:srgbClr val="008F00"/>
          </a:solidFill>
          <a:ln w="254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 algn="ctr" defTabSz="410751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 sz="3600">
              <a:solidFill>
                <a:srgbClr val="FFFFFF"/>
              </a:solidFill>
              <a:latin typeface="Trebuchet MS"/>
              <a:sym typeface="Gill Sans Light"/>
            </a:endParaRPr>
          </a:p>
        </p:txBody>
      </p:sp>
      <p:sp>
        <p:nvSpPr>
          <p:cNvPr id="133" name="Shape 133"/>
          <p:cNvSpPr/>
          <p:nvPr/>
        </p:nvSpPr>
        <p:spPr>
          <a:xfrm>
            <a:off x="2812852" y="2607469"/>
            <a:ext cx="571500" cy="571500"/>
          </a:xfrm>
          <a:prstGeom prst="rect">
            <a:avLst/>
          </a:prstGeom>
          <a:solidFill>
            <a:srgbClr val="008F00"/>
          </a:solidFill>
          <a:ln w="254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 algn="ctr" defTabSz="410751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 sz="3600">
              <a:solidFill>
                <a:srgbClr val="FFFFFF"/>
              </a:solidFill>
              <a:latin typeface="Trebuchet MS"/>
              <a:sym typeface="Gill Sans Light"/>
            </a:endParaRPr>
          </a:p>
        </p:txBody>
      </p:sp>
      <p:sp>
        <p:nvSpPr>
          <p:cNvPr id="134" name="Shape 134"/>
          <p:cNvSpPr/>
          <p:nvPr/>
        </p:nvSpPr>
        <p:spPr>
          <a:xfrm>
            <a:off x="3402211" y="2607469"/>
            <a:ext cx="571500" cy="571500"/>
          </a:xfrm>
          <a:prstGeom prst="rect">
            <a:avLst/>
          </a:prstGeom>
          <a:solidFill>
            <a:srgbClr val="008F00"/>
          </a:solidFill>
          <a:ln w="254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 algn="ctr" defTabSz="410751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 sz="3600">
              <a:solidFill>
                <a:srgbClr val="FFFFFF"/>
              </a:solidFill>
              <a:latin typeface="Trebuchet MS"/>
              <a:sym typeface="Gill Sans Light"/>
            </a:endParaRPr>
          </a:p>
        </p:txBody>
      </p:sp>
      <p:sp>
        <p:nvSpPr>
          <p:cNvPr id="135" name="Shape 135"/>
          <p:cNvSpPr/>
          <p:nvPr/>
        </p:nvSpPr>
        <p:spPr>
          <a:xfrm>
            <a:off x="3991570" y="2607469"/>
            <a:ext cx="571500" cy="571500"/>
          </a:xfrm>
          <a:prstGeom prst="rect">
            <a:avLst/>
          </a:prstGeom>
          <a:solidFill>
            <a:srgbClr val="008F00"/>
          </a:solidFill>
          <a:ln w="254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 algn="ctr" defTabSz="410751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 sz="3600">
              <a:solidFill>
                <a:srgbClr val="FFFFFF"/>
              </a:solidFill>
              <a:latin typeface="Trebuchet MS"/>
              <a:sym typeface="Gill Sans Light"/>
            </a:endParaRPr>
          </a:p>
        </p:txBody>
      </p:sp>
      <p:sp>
        <p:nvSpPr>
          <p:cNvPr id="136" name="Shape 136"/>
          <p:cNvSpPr/>
          <p:nvPr/>
        </p:nvSpPr>
        <p:spPr>
          <a:xfrm>
            <a:off x="4580930" y="2607469"/>
            <a:ext cx="571500" cy="571500"/>
          </a:xfrm>
          <a:prstGeom prst="rect">
            <a:avLst/>
          </a:prstGeom>
          <a:solidFill>
            <a:srgbClr val="008F00"/>
          </a:solidFill>
          <a:ln w="254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 algn="ctr" defTabSz="410751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 sz="3600">
              <a:solidFill>
                <a:srgbClr val="FFFFFF"/>
              </a:solidFill>
              <a:latin typeface="Trebuchet MS"/>
              <a:sym typeface="Gill Sans Light"/>
            </a:endParaRPr>
          </a:p>
        </p:txBody>
      </p:sp>
      <p:sp>
        <p:nvSpPr>
          <p:cNvPr id="137" name="Shape 137"/>
          <p:cNvSpPr/>
          <p:nvPr/>
        </p:nvSpPr>
        <p:spPr>
          <a:xfrm>
            <a:off x="5170289" y="2607469"/>
            <a:ext cx="571500" cy="571500"/>
          </a:xfrm>
          <a:prstGeom prst="rect">
            <a:avLst/>
          </a:prstGeom>
          <a:solidFill>
            <a:srgbClr val="008F00"/>
          </a:solidFill>
          <a:ln w="254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 algn="ctr" defTabSz="410751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 sz="3600">
              <a:solidFill>
                <a:srgbClr val="FFFFFF"/>
              </a:solidFill>
              <a:latin typeface="Trebuchet MS"/>
              <a:sym typeface="Gill Sans Light"/>
            </a:endParaRPr>
          </a:p>
        </p:txBody>
      </p:sp>
      <p:sp>
        <p:nvSpPr>
          <p:cNvPr id="138" name="Shape 138"/>
          <p:cNvSpPr/>
          <p:nvPr/>
        </p:nvSpPr>
        <p:spPr>
          <a:xfrm>
            <a:off x="5759648" y="2607469"/>
            <a:ext cx="571500" cy="571500"/>
          </a:xfrm>
          <a:prstGeom prst="rect">
            <a:avLst/>
          </a:prstGeom>
          <a:solidFill>
            <a:srgbClr val="008F00"/>
          </a:solidFill>
          <a:ln w="254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 algn="ctr" defTabSz="410751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 sz="3600">
              <a:solidFill>
                <a:srgbClr val="FFFFFF"/>
              </a:solidFill>
              <a:latin typeface="Trebuchet MS"/>
              <a:sym typeface="Gill Sans Light"/>
            </a:endParaRPr>
          </a:p>
        </p:txBody>
      </p:sp>
      <p:sp>
        <p:nvSpPr>
          <p:cNvPr id="139" name="Shape 139"/>
          <p:cNvSpPr/>
          <p:nvPr/>
        </p:nvSpPr>
        <p:spPr>
          <a:xfrm>
            <a:off x="6349008" y="2607469"/>
            <a:ext cx="571500" cy="571500"/>
          </a:xfrm>
          <a:prstGeom prst="rect">
            <a:avLst/>
          </a:prstGeom>
          <a:solidFill>
            <a:srgbClr val="008F00"/>
          </a:solidFill>
          <a:ln w="254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 algn="ctr" defTabSz="410751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 sz="3600">
              <a:solidFill>
                <a:srgbClr val="FFFFFF"/>
              </a:solidFill>
              <a:latin typeface="Trebuchet MS"/>
              <a:sym typeface="Gill Sans Light"/>
            </a:endParaRPr>
          </a:p>
        </p:txBody>
      </p:sp>
      <p:sp>
        <p:nvSpPr>
          <p:cNvPr id="140" name="Shape 140"/>
          <p:cNvSpPr/>
          <p:nvPr/>
        </p:nvSpPr>
        <p:spPr>
          <a:xfrm>
            <a:off x="2403874" y="2721883"/>
            <a:ext cx="203384" cy="3337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2400">
                <a:solidFill>
                  <a:srgbClr val="535353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rPr sz="1700">
                <a:solidFill>
                  <a:srgbClr val="000000"/>
                </a:solidFill>
              </a:rPr>
              <a:t>0</a:t>
            </a:r>
          </a:p>
        </p:txBody>
      </p:sp>
      <p:sp>
        <p:nvSpPr>
          <p:cNvPr id="141" name="Shape 141"/>
          <p:cNvSpPr/>
          <p:nvPr/>
        </p:nvSpPr>
        <p:spPr>
          <a:xfrm>
            <a:off x="3002163" y="2721883"/>
            <a:ext cx="203384" cy="3337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2400">
                <a:solidFill>
                  <a:srgbClr val="535353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rPr sz="17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142" name="Shape 142"/>
          <p:cNvSpPr/>
          <p:nvPr/>
        </p:nvSpPr>
        <p:spPr>
          <a:xfrm>
            <a:off x="3600452" y="2721883"/>
            <a:ext cx="203384" cy="3337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2400">
                <a:solidFill>
                  <a:srgbClr val="535353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rPr sz="17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143" name="Shape 143"/>
          <p:cNvSpPr/>
          <p:nvPr/>
        </p:nvSpPr>
        <p:spPr>
          <a:xfrm>
            <a:off x="4171952" y="2721883"/>
            <a:ext cx="203384" cy="3337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2400">
                <a:solidFill>
                  <a:srgbClr val="535353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rPr sz="17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144" name="Shape 144"/>
          <p:cNvSpPr/>
          <p:nvPr/>
        </p:nvSpPr>
        <p:spPr>
          <a:xfrm>
            <a:off x="4761311" y="2721883"/>
            <a:ext cx="203384" cy="3337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2400">
                <a:solidFill>
                  <a:srgbClr val="535353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rPr sz="1700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145" name="Shape 145"/>
          <p:cNvSpPr/>
          <p:nvPr/>
        </p:nvSpPr>
        <p:spPr>
          <a:xfrm>
            <a:off x="5350671" y="2721883"/>
            <a:ext cx="203384" cy="3337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2400">
                <a:solidFill>
                  <a:srgbClr val="535353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rPr sz="1700">
                <a:solidFill>
                  <a:srgbClr val="000000"/>
                </a:solidFill>
              </a:rPr>
              <a:t>5</a:t>
            </a:r>
          </a:p>
        </p:txBody>
      </p:sp>
      <p:sp>
        <p:nvSpPr>
          <p:cNvPr id="146" name="Shape 146"/>
          <p:cNvSpPr/>
          <p:nvPr/>
        </p:nvSpPr>
        <p:spPr>
          <a:xfrm>
            <a:off x="5940030" y="2721883"/>
            <a:ext cx="203384" cy="3337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2400">
                <a:solidFill>
                  <a:srgbClr val="535353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rPr sz="1700">
                <a:solidFill>
                  <a:srgbClr val="000000"/>
                </a:solidFill>
              </a:rPr>
              <a:t>6</a:t>
            </a:r>
          </a:p>
        </p:txBody>
      </p:sp>
      <p:sp>
        <p:nvSpPr>
          <p:cNvPr id="147" name="Shape 147"/>
          <p:cNvSpPr/>
          <p:nvPr/>
        </p:nvSpPr>
        <p:spPr>
          <a:xfrm>
            <a:off x="6529389" y="2721883"/>
            <a:ext cx="203384" cy="3337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2400">
                <a:solidFill>
                  <a:srgbClr val="535353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rPr sz="1700">
                <a:solidFill>
                  <a:srgbClr val="000000"/>
                </a:solidFill>
              </a:rPr>
              <a:t>7</a:t>
            </a:r>
          </a:p>
        </p:txBody>
      </p:sp>
      <p:sp>
        <p:nvSpPr>
          <p:cNvPr id="148" name="Shape 148"/>
          <p:cNvSpPr/>
          <p:nvPr/>
        </p:nvSpPr>
        <p:spPr>
          <a:xfrm>
            <a:off x="7266068" y="2714189"/>
            <a:ext cx="1391077" cy="3491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2600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1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rPr sz="1800">
                <a:solidFill>
                  <a:srgbClr val="000000"/>
                </a:solidFill>
              </a:rPr>
              <a:t>GPU Threads</a:t>
            </a:r>
          </a:p>
        </p:txBody>
      </p:sp>
      <p:sp>
        <p:nvSpPr>
          <p:cNvPr id="177" name="Shape 177"/>
          <p:cNvSpPr/>
          <p:nvPr/>
        </p:nvSpPr>
        <p:spPr>
          <a:xfrm flipH="1">
            <a:off x="2209504" y="3384038"/>
            <a:ext cx="1" cy="1787302"/>
          </a:xfrm>
          <a:prstGeom prst="line">
            <a:avLst/>
          </a:prstGeom>
          <a:ln w="76200">
            <a:solidFill>
              <a:srgbClr val="595959">
                <a:alpha val="0"/>
              </a:srgbClr>
            </a:solidFill>
            <a:custDash>
              <a:ds d="200000" sp="200000"/>
            </a:custDash>
            <a:miter lim="400000"/>
          </a:ln>
        </p:spPr>
        <p:txBody>
          <a:bodyPr lIns="0" tIns="0" rIns="0" bIns="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78" name="Shape 178"/>
          <p:cNvSpPr/>
          <p:nvPr/>
        </p:nvSpPr>
        <p:spPr>
          <a:xfrm>
            <a:off x="1200144" y="5351263"/>
            <a:ext cx="2003628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 anchor="ctr">
            <a:spAutoFit/>
          </a:bodyPr>
          <a:lstStyle>
            <a:lvl1pPr algn="ctr" defTabSz="584200">
              <a:defRPr sz="2800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1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000000"/>
                </a:solidFill>
              </a:rPr>
              <a:t>64 Byte Boundary</a:t>
            </a:r>
          </a:p>
        </p:txBody>
      </p:sp>
      <p:sp>
        <p:nvSpPr>
          <p:cNvPr id="179" name="Shape 179"/>
          <p:cNvSpPr/>
          <p:nvPr/>
        </p:nvSpPr>
        <p:spPr>
          <a:xfrm>
            <a:off x="7305197" y="5210383"/>
            <a:ext cx="1312747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 anchor="ctr">
            <a:spAutoFit/>
          </a:bodyPr>
          <a:lstStyle>
            <a:lvl1pPr algn="ctr" defTabSz="584200">
              <a:defRPr sz="2600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1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rPr sz="1800">
                <a:solidFill>
                  <a:srgbClr val="000000"/>
                </a:solidFill>
              </a:rPr>
              <a:t>GPU Memory</a:t>
            </a:r>
          </a:p>
        </p:txBody>
      </p:sp>
      <p:sp>
        <p:nvSpPr>
          <p:cNvPr id="78" name="Shape 310"/>
          <p:cNvSpPr/>
          <p:nvPr/>
        </p:nvSpPr>
        <p:spPr>
          <a:xfrm>
            <a:off x="2223492" y="3991570"/>
            <a:ext cx="571500" cy="571500"/>
          </a:xfrm>
          <a:prstGeom prst="rect">
            <a:avLst/>
          </a:prstGeom>
          <a:solidFill>
            <a:srgbClr val="FFFC79"/>
          </a:solidFill>
          <a:ln w="254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 algn="ctr" defTabSz="410751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>
              <a:solidFill>
                <a:srgbClr val="FFFFFF"/>
              </a:solidFill>
              <a:latin typeface="Trebuchet MS"/>
              <a:sym typeface="Gill Sans Light"/>
            </a:endParaRPr>
          </a:p>
        </p:txBody>
      </p:sp>
      <p:sp>
        <p:nvSpPr>
          <p:cNvPr id="79" name="Shape 311"/>
          <p:cNvSpPr/>
          <p:nvPr/>
        </p:nvSpPr>
        <p:spPr>
          <a:xfrm>
            <a:off x="2812852" y="3991570"/>
            <a:ext cx="571500" cy="571500"/>
          </a:xfrm>
          <a:prstGeom prst="rect">
            <a:avLst/>
          </a:prstGeom>
          <a:solidFill>
            <a:srgbClr val="FFFC79"/>
          </a:solidFill>
          <a:ln w="254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 algn="ctr" defTabSz="410751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>
              <a:solidFill>
                <a:srgbClr val="FFFFFF"/>
              </a:solidFill>
              <a:latin typeface="Trebuchet MS"/>
              <a:sym typeface="Gill Sans Light"/>
            </a:endParaRPr>
          </a:p>
        </p:txBody>
      </p:sp>
      <p:sp>
        <p:nvSpPr>
          <p:cNvPr id="80" name="Shape 312"/>
          <p:cNvSpPr/>
          <p:nvPr/>
        </p:nvSpPr>
        <p:spPr>
          <a:xfrm>
            <a:off x="3402211" y="3991570"/>
            <a:ext cx="571500" cy="571500"/>
          </a:xfrm>
          <a:prstGeom prst="rect">
            <a:avLst/>
          </a:prstGeom>
          <a:solidFill>
            <a:srgbClr val="FFFC79"/>
          </a:solidFill>
          <a:ln w="254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 algn="ctr" defTabSz="410751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>
              <a:solidFill>
                <a:srgbClr val="FFFFFF"/>
              </a:solidFill>
              <a:latin typeface="Trebuchet MS"/>
              <a:sym typeface="Gill Sans Light"/>
            </a:endParaRPr>
          </a:p>
        </p:txBody>
      </p:sp>
      <p:sp>
        <p:nvSpPr>
          <p:cNvPr id="81" name="Shape 313"/>
          <p:cNvSpPr/>
          <p:nvPr/>
        </p:nvSpPr>
        <p:spPr>
          <a:xfrm>
            <a:off x="3991570" y="3991570"/>
            <a:ext cx="571500" cy="571500"/>
          </a:xfrm>
          <a:prstGeom prst="rect">
            <a:avLst/>
          </a:prstGeom>
          <a:solidFill>
            <a:srgbClr val="FFFC79"/>
          </a:solidFill>
          <a:ln w="254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 algn="ctr" defTabSz="410751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>
              <a:solidFill>
                <a:srgbClr val="FFFFFF"/>
              </a:solidFill>
              <a:latin typeface="Trebuchet MS"/>
              <a:sym typeface="Gill Sans Light"/>
            </a:endParaRPr>
          </a:p>
        </p:txBody>
      </p:sp>
      <p:sp>
        <p:nvSpPr>
          <p:cNvPr id="82" name="Shape 314"/>
          <p:cNvSpPr/>
          <p:nvPr/>
        </p:nvSpPr>
        <p:spPr>
          <a:xfrm>
            <a:off x="4580930" y="3991570"/>
            <a:ext cx="571500" cy="571500"/>
          </a:xfrm>
          <a:prstGeom prst="rect">
            <a:avLst/>
          </a:prstGeom>
          <a:solidFill>
            <a:srgbClr val="FFFC79"/>
          </a:solidFill>
          <a:ln w="254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 algn="ctr" defTabSz="410751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>
              <a:solidFill>
                <a:srgbClr val="FFFFFF"/>
              </a:solidFill>
              <a:latin typeface="Trebuchet MS"/>
              <a:sym typeface="Gill Sans Light"/>
            </a:endParaRPr>
          </a:p>
        </p:txBody>
      </p:sp>
      <p:sp>
        <p:nvSpPr>
          <p:cNvPr id="83" name="Shape 315"/>
          <p:cNvSpPr/>
          <p:nvPr/>
        </p:nvSpPr>
        <p:spPr>
          <a:xfrm>
            <a:off x="5170289" y="3991570"/>
            <a:ext cx="571500" cy="571500"/>
          </a:xfrm>
          <a:prstGeom prst="rect">
            <a:avLst/>
          </a:prstGeom>
          <a:solidFill>
            <a:srgbClr val="FFFC79"/>
          </a:solidFill>
          <a:ln w="254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 algn="ctr" defTabSz="410751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>
              <a:solidFill>
                <a:srgbClr val="FFFFFF"/>
              </a:solidFill>
              <a:latin typeface="Trebuchet MS"/>
              <a:sym typeface="Gill Sans Light"/>
            </a:endParaRPr>
          </a:p>
        </p:txBody>
      </p:sp>
      <p:sp>
        <p:nvSpPr>
          <p:cNvPr id="84" name="Shape 316"/>
          <p:cNvSpPr/>
          <p:nvPr/>
        </p:nvSpPr>
        <p:spPr>
          <a:xfrm>
            <a:off x="5759648" y="3991570"/>
            <a:ext cx="571500" cy="571500"/>
          </a:xfrm>
          <a:prstGeom prst="rect">
            <a:avLst/>
          </a:prstGeom>
          <a:solidFill>
            <a:srgbClr val="FFFC79"/>
          </a:solidFill>
          <a:ln w="254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 algn="ctr" defTabSz="410751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>
              <a:solidFill>
                <a:srgbClr val="FFFFFF"/>
              </a:solidFill>
              <a:latin typeface="Trebuchet MS"/>
              <a:sym typeface="Gill Sans Light"/>
            </a:endParaRPr>
          </a:p>
        </p:txBody>
      </p:sp>
      <p:sp>
        <p:nvSpPr>
          <p:cNvPr id="85" name="Shape 317"/>
          <p:cNvSpPr/>
          <p:nvPr/>
        </p:nvSpPr>
        <p:spPr>
          <a:xfrm>
            <a:off x="6349008" y="3991570"/>
            <a:ext cx="571500" cy="571500"/>
          </a:xfrm>
          <a:prstGeom prst="rect">
            <a:avLst/>
          </a:prstGeom>
          <a:solidFill>
            <a:srgbClr val="FFFC79"/>
          </a:solidFill>
          <a:ln w="254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 algn="ctr" defTabSz="410751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>
              <a:solidFill>
                <a:srgbClr val="FFFFFF"/>
              </a:solidFill>
              <a:latin typeface="Trebuchet MS"/>
              <a:sym typeface="Gill Sans Light"/>
            </a:endParaRPr>
          </a:p>
        </p:txBody>
      </p:sp>
      <p:sp>
        <p:nvSpPr>
          <p:cNvPr id="86" name="Shape 318"/>
          <p:cNvSpPr/>
          <p:nvPr/>
        </p:nvSpPr>
        <p:spPr>
          <a:xfrm>
            <a:off x="1634133" y="3991570"/>
            <a:ext cx="571500" cy="571500"/>
          </a:xfrm>
          <a:prstGeom prst="rect">
            <a:avLst/>
          </a:prstGeom>
          <a:solidFill>
            <a:srgbClr val="FFFC79"/>
          </a:solidFill>
          <a:ln w="254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 algn="ctr" defTabSz="410751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>
              <a:solidFill>
                <a:srgbClr val="FFFFFF"/>
              </a:solidFill>
              <a:latin typeface="Trebuchet MS"/>
              <a:sym typeface="Gill Sans Light"/>
            </a:endParaRPr>
          </a:p>
        </p:txBody>
      </p:sp>
      <p:sp>
        <p:nvSpPr>
          <p:cNvPr id="87" name="Shape 319"/>
          <p:cNvSpPr/>
          <p:nvPr/>
        </p:nvSpPr>
        <p:spPr>
          <a:xfrm>
            <a:off x="1044773" y="3991570"/>
            <a:ext cx="571500" cy="571500"/>
          </a:xfrm>
          <a:prstGeom prst="rect">
            <a:avLst/>
          </a:prstGeom>
          <a:solidFill>
            <a:srgbClr val="FFFC79"/>
          </a:solidFill>
          <a:ln w="254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 algn="ctr" defTabSz="410751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>
              <a:solidFill>
                <a:srgbClr val="FFFFFF"/>
              </a:solidFill>
              <a:latin typeface="Trebuchet MS"/>
              <a:sym typeface="Gill Sans Light"/>
            </a:endParaRPr>
          </a:p>
        </p:txBody>
      </p:sp>
      <p:sp>
        <p:nvSpPr>
          <p:cNvPr id="88" name="Shape 320"/>
          <p:cNvSpPr/>
          <p:nvPr/>
        </p:nvSpPr>
        <p:spPr>
          <a:xfrm>
            <a:off x="455414" y="3991570"/>
            <a:ext cx="571500" cy="571500"/>
          </a:xfrm>
          <a:prstGeom prst="rect">
            <a:avLst/>
          </a:prstGeom>
          <a:solidFill>
            <a:srgbClr val="FFFC79"/>
          </a:solidFill>
          <a:ln w="254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 algn="ctr" defTabSz="410751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>
              <a:solidFill>
                <a:srgbClr val="FFFFFF"/>
              </a:solidFill>
              <a:latin typeface="Trebuchet MS"/>
              <a:sym typeface="Gill Sans Light"/>
            </a:endParaRPr>
          </a:p>
        </p:txBody>
      </p:sp>
      <p:sp>
        <p:nvSpPr>
          <p:cNvPr id="89" name="Shape 321"/>
          <p:cNvSpPr/>
          <p:nvPr/>
        </p:nvSpPr>
        <p:spPr>
          <a:xfrm>
            <a:off x="6938367" y="3991570"/>
            <a:ext cx="571500" cy="571500"/>
          </a:xfrm>
          <a:prstGeom prst="rect">
            <a:avLst/>
          </a:prstGeom>
          <a:solidFill>
            <a:srgbClr val="FFFC79"/>
          </a:solidFill>
          <a:ln w="254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 algn="ctr" defTabSz="410751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>
              <a:solidFill>
                <a:srgbClr val="FFFFFF"/>
              </a:solidFill>
              <a:latin typeface="Trebuchet MS"/>
              <a:sym typeface="Gill Sans Light"/>
            </a:endParaRPr>
          </a:p>
        </p:txBody>
      </p:sp>
      <p:sp>
        <p:nvSpPr>
          <p:cNvPr id="90" name="Shape 322"/>
          <p:cNvSpPr/>
          <p:nvPr/>
        </p:nvSpPr>
        <p:spPr>
          <a:xfrm>
            <a:off x="7527727" y="3991570"/>
            <a:ext cx="571500" cy="571500"/>
          </a:xfrm>
          <a:prstGeom prst="rect">
            <a:avLst/>
          </a:prstGeom>
          <a:solidFill>
            <a:srgbClr val="FFFC79"/>
          </a:solidFill>
          <a:ln w="254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 algn="ctr" defTabSz="410751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>
              <a:solidFill>
                <a:srgbClr val="FFFFFF"/>
              </a:solidFill>
              <a:latin typeface="Trebuchet MS"/>
              <a:sym typeface="Gill Sans Light"/>
            </a:endParaRPr>
          </a:p>
        </p:txBody>
      </p:sp>
      <p:sp>
        <p:nvSpPr>
          <p:cNvPr id="91" name="Shape 323"/>
          <p:cNvSpPr/>
          <p:nvPr/>
        </p:nvSpPr>
        <p:spPr>
          <a:xfrm>
            <a:off x="8117086" y="3991570"/>
            <a:ext cx="571500" cy="571500"/>
          </a:xfrm>
          <a:prstGeom prst="rect">
            <a:avLst/>
          </a:prstGeom>
          <a:solidFill>
            <a:srgbClr val="FFFC79"/>
          </a:solidFill>
          <a:ln w="254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 algn="ctr" defTabSz="410751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>
              <a:solidFill>
                <a:srgbClr val="FFFFFF"/>
              </a:solidFill>
              <a:latin typeface="Trebuchet MS"/>
              <a:sym typeface="Gill Sans Light"/>
            </a:endParaRPr>
          </a:p>
        </p:txBody>
      </p:sp>
      <p:sp>
        <p:nvSpPr>
          <p:cNvPr id="92" name="Shape 337"/>
          <p:cNvSpPr/>
          <p:nvPr/>
        </p:nvSpPr>
        <p:spPr>
          <a:xfrm>
            <a:off x="1164078" y="5315198"/>
            <a:ext cx="2075760" cy="3799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2800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1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000000"/>
                </a:solidFill>
              </a:rPr>
              <a:t>64 Byte Boundary</a:t>
            </a:r>
          </a:p>
        </p:txBody>
      </p:sp>
      <p:sp>
        <p:nvSpPr>
          <p:cNvPr id="93" name="Shape 339"/>
          <p:cNvSpPr/>
          <p:nvPr/>
        </p:nvSpPr>
        <p:spPr>
          <a:xfrm>
            <a:off x="2237879" y="4144456"/>
            <a:ext cx="535374" cy="2567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1800">
                <a:solidFill>
                  <a:srgbClr val="424242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 sz="1200"/>
              <a:t>0x100</a:t>
            </a:r>
          </a:p>
        </p:txBody>
      </p:sp>
      <p:sp>
        <p:nvSpPr>
          <p:cNvPr id="94" name="Shape 340"/>
          <p:cNvSpPr/>
          <p:nvPr/>
        </p:nvSpPr>
        <p:spPr>
          <a:xfrm>
            <a:off x="1648520" y="4144456"/>
            <a:ext cx="535374" cy="2567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1800">
                <a:solidFill>
                  <a:srgbClr val="424242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 sz="1200"/>
              <a:t>0x0fc</a:t>
            </a:r>
          </a:p>
        </p:txBody>
      </p:sp>
      <p:sp>
        <p:nvSpPr>
          <p:cNvPr id="95" name="Shape 341"/>
          <p:cNvSpPr/>
          <p:nvPr/>
        </p:nvSpPr>
        <p:spPr>
          <a:xfrm>
            <a:off x="1050231" y="4144456"/>
            <a:ext cx="535374" cy="2567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1800">
                <a:solidFill>
                  <a:srgbClr val="424242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 sz="1200"/>
              <a:t>0x0f8</a:t>
            </a:r>
          </a:p>
        </p:txBody>
      </p:sp>
      <p:sp>
        <p:nvSpPr>
          <p:cNvPr id="96" name="Shape 342"/>
          <p:cNvSpPr/>
          <p:nvPr/>
        </p:nvSpPr>
        <p:spPr>
          <a:xfrm>
            <a:off x="496590" y="4144456"/>
            <a:ext cx="535374" cy="2567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1800">
                <a:solidFill>
                  <a:srgbClr val="424242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 sz="1200" dirty="0"/>
              <a:t>0x0f4</a:t>
            </a:r>
          </a:p>
        </p:txBody>
      </p:sp>
      <p:sp>
        <p:nvSpPr>
          <p:cNvPr id="97" name="Shape 343"/>
          <p:cNvSpPr/>
          <p:nvPr/>
        </p:nvSpPr>
        <p:spPr>
          <a:xfrm>
            <a:off x="2836169" y="4144456"/>
            <a:ext cx="535374" cy="2567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1800">
                <a:solidFill>
                  <a:srgbClr val="424242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 sz="1200"/>
              <a:t>0x104</a:t>
            </a:r>
          </a:p>
        </p:txBody>
      </p:sp>
      <p:sp>
        <p:nvSpPr>
          <p:cNvPr id="98" name="Shape 344"/>
          <p:cNvSpPr/>
          <p:nvPr/>
        </p:nvSpPr>
        <p:spPr>
          <a:xfrm>
            <a:off x="3434458" y="4144456"/>
            <a:ext cx="535374" cy="2567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1800">
                <a:solidFill>
                  <a:srgbClr val="424242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 sz="1200"/>
              <a:t>0x108</a:t>
            </a:r>
          </a:p>
        </p:txBody>
      </p:sp>
      <p:sp>
        <p:nvSpPr>
          <p:cNvPr id="99" name="Shape 345"/>
          <p:cNvSpPr/>
          <p:nvPr/>
        </p:nvSpPr>
        <p:spPr>
          <a:xfrm>
            <a:off x="4005958" y="4144456"/>
            <a:ext cx="535374" cy="2567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1800">
                <a:solidFill>
                  <a:srgbClr val="424242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 sz="1200"/>
              <a:t>0x10c</a:t>
            </a:r>
          </a:p>
        </p:txBody>
      </p:sp>
      <p:sp>
        <p:nvSpPr>
          <p:cNvPr id="100" name="Shape 346"/>
          <p:cNvSpPr/>
          <p:nvPr/>
        </p:nvSpPr>
        <p:spPr>
          <a:xfrm>
            <a:off x="4604247" y="4144456"/>
            <a:ext cx="535374" cy="2567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1800">
                <a:solidFill>
                  <a:srgbClr val="424242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 sz="1200"/>
              <a:t>0x110</a:t>
            </a:r>
          </a:p>
        </p:txBody>
      </p:sp>
      <p:sp>
        <p:nvSpPr>
          <p:cNvPr id="101" name="Shape 347"/>
          <p:cNvSpPr/>
          <p:nvPr/>
        </p:nvSpPr>
        <p:spPr>
          <a:xfrm>
            <a:off x="5184676" y="4144456"/>
            <a:ext cx="535374" cy="2567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1800">
                <a:solidFill>
                  <a:srgbClr val="424242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 sz="1200"/>
              <a:t>0x114</a:t>
            </a:r>
          </a:p>
        </p:txBody>
      </p:sp>
      <p:sp>
        <p:nvSpPr>
          <p:cNvPr id="102" name="Shape 348"/>
          <p:cNvSpPr/>
          <p:nvPr/>
        </p:nvSpPr>
        <p:spPr>
          <a:xfrm>
            <a:off x="5774036" y="4144456"/>
            <a:ext cx="535374" cy="2567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1800">
                <a:solidFill>
                  <a:srgbClr val="424242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 sz="1200"/>
              <a:t>0x118</a:t>
            </a:r>
          </a:p>
        </p:txBody>
      </p:sp>
      <p:sp>
        <p:nvSpPr>
          <p:cNvPr id="103" name="Shape 349"/>
          <p:cNvSpPr/>
          <p:nvPr/>
        </p:nvSpPr>
        <p:spPr>
          <a:xfrm>
            <a:off x="6363395" y="4144456"/>
            <a:ext cx="535374" cy="2567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1800">
                <a:solidFill>
                  <a:srgbClr val="424242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 sz="1200"/>
              <a:t>0x11c</a:t>
            </a:r>
          </a:p>
        </p:txBody>
      </p:sp>
      <p:sp>
        <p:nvSpPr>
          <p:cNvPr id="104" name="Shape 350"/>
          <p:cNvSpPr/>
          <p:nvPr/>
        </p:nvSpPr>
        <p:spPr>
          <a:xfrm>
            <a:off x="6952754" y="4144456"/>
            <a:ext cx="535374" cy="2567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1800">
                <a:solidFill>
                  <a:srgbClr val="424242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 sz="1200"/>
              <a:t>0x120</a:t>
            </a:r>
          </a:p>
        </p:txBody>
      </p:sp>
      <p:sp>
        <p:nvSpPr>
          <p:cNvPr id="105" name="Shape 351"/>
          <p:cNvSpPr/>
          <p:nvPr/>
        </p:nvSpPr>
        <p:spPr>
          <a:xfrm>
            <a:off x="7533184" y="4144456"/>
            <a:ext cx="535374" cy="2567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1800">
                <a:solidFill>
                  <a:srgbClr val="424242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 sz="1200"/>
              <a:t>0x124</a:t>
            </a:r>
          </a:p>
        </p:txBody>
      </p:sp>
      <p:sp>
        <p:nvSpPr>
          <p:cNvPr id="106" name="Shape 352"/>
          <p:cNvSpPr/>
          <p:nvPr/>
        </p:nvSpPr>
        <p:spPr>
          <a:xfrm>
            <a:off x="8140403" y="4144456"/>
            <a:ext cx="535374" cy="2567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1800">
                <a:solidFill>
                  <a:srgbClr val="424242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 sz="1200"/>
              <a:t>0x128</a:t>
            </a:r>
          </a:p>
        </p:txBody>
      </p:sp>
      <p:sp>
        <p:nvSpPr>
          <p:cNvPr id="107" name="Shape 336"/>
          <p:cNvSpPr/>
          <p:nvPr/>
        </p:nvSpPr>
        <p:spPr>
          <a:xfrm flipH="1">
            <a:off x="2195736" y="3501008"/>
            <a:ext cx="1" cy="1787302"/>
          </a:xfrm>
          <a:prstGeom prst="line">
            <a:avLst/>
          </a:prstGeom>
          <a:ln w="76200">
            <a:solidFill>
              <a:srgbClr val="595959"/>
            </a:solidFill>
            <a:custDash>
              <a:ds d="200000" sp="200000"/>
            </a:custDash>
            <a:miter lim="400000"/>
          </a:ln>
        </p:spPr>
        <p:txBody>
          <a:bodyPr lIns="0" tIns="0" rIns="0" bIns="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54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solidFill>
                  <a:prstClr val="black"/>
                </a:solidFill>
              </a:rPr>
              <a:t>Memory access patterns</a:t>
            </a:r>
          </a:p>
        </p:txBody>
      </p:sp>
    </p:spTree>
    <p:extLst>
      <p:ext uri="{BB962C8B-B14F-4D97-AF65-F5344CB8AC3E}">
        <p14:creationId xmlns:p14="http://schemas.microsoft.com/office/powerpoint/2010/main" val="245617907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/>
          <p:nvPr/>
        </p:nvSpPr>
        <p:spPr>
          <a:xfrm>
            <a:off x="2483768" y="1772816"/>
            <a:ext cx="4248472" cy="7054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/>
          <a:lstStyle/>
          <a:p>
            <a:pPr lvl="1" indent="241093" algn="ctr" defTabSz="410751">
              <a:defRPr sz="1800"/>
            </a:pPr>
            <a:r>
              <a:rPr sz="1700" dirty="0">
                <a:solidFill>
                  <a:srgbClr val="FF7E79"/>
                </a:solidFill>
                <a:latin typeface="Menlo Regular"/>
                <a:ea typeface="Menlo Regular"/>
                <a:cs typeface="Menlo Regular"/>
                <a:sym typeface="Menlo Regular"/>
              </a:rPr>
              <a:t>float</a:t>
            </a:r>
            <a:r>
              <a:rPr sz="1700" dirty="0">
                <a:solidFill>
                  <a:srgbClr val="535353"/>
                </a:solidFill>
                <a:latin typeface="Menlo Regular"/>
                <a:ea typeface="Menlo Regular"/>
                <a:cs typeface="Menlo Regular"/>
                <a:sym typeface="Menlo Regular"/>
              </a:rPr>
              <a:t> val1 = memA[id];</a:t>
            </a:r>
          </a:p>
        </p:txBody>
      </p:sp>
      <p:sp>
        <p:nvSpPr>
          <p:cNvPr id="182" name="Shape 182"/>
          <p:cNvSpPr/>
          <p:nvPr/>
        </p:nvSpPr>
        <p:spPr>
          <a:xfrm>
            <a:off x="2223492" y="2607469"/>
            <a:ext cx="571500" cy="571500"/>
          </a:xfrm>
          <a:prstGeom prst="rect">
            <a:avLst/>
          </a:prstGeom>
          <a:solidFill>
            <a:srgbClr val="008F00"/>
          </a:solidFill>
          <a:ln w="254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 algn="ctr" defTabSz="410751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 sz="3600">
              <a:solidFill>
                <a:srgbClr val="FFFFFF"/>
              </a:solidFill>
              <a:latin typeface="Trebuchet MS"/>
              <a:sym typeface="Gill Sans Light"/>
            </a:endParaRPr>
          </a:p>
        </p:txBody>
      </p:sp>
      <p:sp>
        <p:nvSpPr>
          <p:cNvPr id="183" name="Shape 183"/>
          <p:cNvSpPr/>
          <p:nvPr/>
        </p:nvSpPr>
        <p:spPr>
          <a:xfrm>
            <a:off x="2812852" y="2607469"/>
            <a:ext cx="571500" cy="571500"/>
          </a:xfrm>
          <a:prstGeom prst="rect">
            <a:avLst/>
          </a:prstGeom>
          <a:solidFill>
            <a:srgbClr val="008F00"/>
          </a:solidFill>
          <a:ln w="254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 algn="ctr" defTabSz="410751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 sz="3600">
              <a:solidFill>
                <a:srgbClr val="FFFFFF"/>
              </a:solidFill>
              <a:latin typeface="Trebuchet MS"/>
              <a:sym typeface="Gill Sans Light"/>
            </a:endParaRPr>
          </a:p>
        </p:txBody>
      </p:sp>
      <p:sp>
        <p:nvSpPr>
          <p:cNvPr id="184" name="Shape 184"/>
          <p:cNvSpPr/>
          <p:nvPr/>
        </p:nvSpPr>
        <p:spPr>
          <a:xfrm>
            <a:off x="3402211" y="2607469"/>
            <a:ext cx="571500" cy="571500"/>
          </a:xfrm>
          <a:prstGeom prst="rect">
            <a:avLst/>
          </a:prstGeom>
          <a:solidFill>
            <a:srgbClr val="008F00"/>
          </a:solidFill>
          <a:ln w="254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 algn="ctr" defTabSz="410751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 sz="3600">
              <a:solidFill>
                <a:srgbClr val="FFFFFF"/>
              </a:solidFill>
              <a:latin typeface="Trebuchet MS"/>
              <a:sym typeface="Gill Sans Light"/>
            </a:endParaRPr>
          </a:p>
        </p:txBody>
      </p:sp>
      <p:sp>
        <p:nvSpPr>
          <p:cNvPr id="185" name="Shape 185"/>
          <p:cNvSpPr/>
          <p:nvPr/>
        </p:nvSpPr>
        <p:spPr>
          <a:xfrm>
            <a:off x="3991570" y="2607469"/>
            <a:ext cx="571500" cy="571500"/>
          </a:xfrm>
          <a:prstGeom prst="rect">
            <a:avLst/>
          </a:prstGeom>
          <a:solidFill>
            <a:srgbClr val="008F00"/>
          </a:solidFill>
          <a:ln w="254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 algn="ctr" defTabSz="410751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 sz="3600">
              <a:solidFill>
                <a:srgbClr val="FFFFFF"/>
              </a:solidFill>
              <a:latin typeface="Trebuchet MS"/>
              <a:sym typeface="Gill Sans Light"/>
            </a:endParaRPr>
          </a:p>
        </p:txBody>
      </p:sp>
      <p:sp>
        <p:nvSpPr>
          <p:cNvPr id="186" name="Shape 186"/>
          <p:cNvSpPr/>
          <p:nvPr/>
        </p:nvSpPr>
        <p:spPr>
          <a:xfrm>
            <a:off x="4580930" y="2607469"/>
            <a:ext cx="571500" cy="571500"/>
          </a:xfrm>
          <a:prstGeom prst="rect">
            <a:avLst/>
          </a:prstGeom>
          <a:solidFill>
            <a:srgbClr val="008F00"/>
          </a:solidFill>
          <a:ln w="254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 algn="ctr" defTabSz="410751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 sz="3600">
              <a:solidFill>
                <a:srgbClr val="FFFFFF"/>
              </a:solidFill>
              <a:latin typeface="Trebuchet MS"/>
              <a:sym typeface="Gill Sans Light"/>
            </a:endParaRPr>
          </a:p>
        </p:txBody>
      </p:sp>
      <p:sp>
        <p:nvSpPr>
          <p:cNvPr id="187" name="Shape 187"/>
          <p:cNvSpPr/>
          <p:nvPr/>
        </p:nvSpPr>
        <p:spPr>
          <a:xfrm>
            <a:off x="5170289" y="2607469"/>
            <a:ext cx="571500" cy="571500"/>
          </a:xfrm>
          <a:prstGeom prst="rect">
            <a:avLst/>
          </a:prstGeom>
          <a:solidFill>
            <a:srgbClr val="008F00"/>
          </a:solidFill>
          <a:ln w="254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 algn="ctr" defTabSz="410751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 sz="3600">
              <a:solidFill>
                <a:srgbClr val="FFFFFF"/>
              </a:solidFill>
              <a:latin typeface="Trebuchet MS"/>
              <a:sym typeface="Gill Sans Light"/>
            </a:endParaRPr>
          </a:p>
        </p:txBody>
      </p:sp>
      <p:sp>
        <p:nvSpPr>
          <p:cNvPr id="188" name="Shape 188"/>
          <p:cNvSpPr/>
          <p:nvPr/>
        </p:nvSpPr>
        <p:spPr>
          <a:xfrm>
            <a:off x="5759648" y="2607469"/>
            <a:ext cx="571500" cy="571500"/>
          </a:xfrm>
          <a:prstGeom prst="rect">
            <a:avLst/>
          </a:prstGeom>
          <a:solidFill>
            <a:srgbClr val="008F00"/>
          </a:solidFill>
          <a:ln w="254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 algn="ctr" defTabSz="410751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 sz="3600">
              <a:solidFill>
                <a:srgbClr val="FFFFFF"/>
              </a:solidFill>
              <a:latin typeface="Trebuchet MS"/>
              <a:sym typeface="Gill Sans Light"/>
            </a:endParaRPr>
          </a:p>
        </p:txBody>
      </p:sp>
      <p:sp>
        <p:nvSpPr>
          <p:cNvPr id="189" name="Shape 189"/>
          <p:cNvSpPr/>
          <p:nvPr/>
        </p:nvSpPr>
        <p:spPr>
          <a:xfrm>
            <a:off x="6349008" y="2607469"/>
            <a:ext cx="571500" cy="571500"/>
          </a:xfrm>
          <a:prstGeom prst="rect">
            <a:avLst/>
          </a:prstGeom>
          <a:solidFill>
            <a:srgbClr val="008F00"/>
          </a:solidFill>
          <a:ln w="254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 algn="ctr" defTabSz="410751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 sz="3600">
              <a:solidFill>
                <a:srgbClr val="FFFFFF"/>
              </a:solidFill>
              <a:latin typeface="Trebuchet MS"/>
              <a:sym typeface="Gill Sans Light"/>
            </a:endParaRPr>
          </a:p>
        </p:txBody>
      </p:sp>
      <p:sp>
        <p:nvSpPr>
          <p:cNvPr id="190" name="Shape 190"/>
          <p:cNvSpPr/>
          <p:nvPr/>
        </p:nvSpPr>
        <p:spPr>
          <a:xfrm>
            <a:off x="2223492" y="3991570"/>
            <a:ext cx="571500" cy="571500"/>
          </a:xfrm>
          <a:prstGeom prst="rect">
            <a:avLst/>
          </a:prstGeom>
          <a:solidFill>
            <a:srgbClr val="FFFC79"/>
          </a:solidFill>
          <a:ln w="254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 algn="ctr" defTabSz="410751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 sz="1200">
              <a:solidFill>
                <a:srgbClr val="FFFFFF"/>
              </a:solidFill>
              <a:latin typeface="Trebuchet MS"/>
              <a:sym typeface="Gill Sans Light"/>
            </a:endParaRPr>
          </a:p>
        </p:txBody>
      </p:sp>
      <p:sp>
        <p:nvSpPr>
          <p:cNvPr id="191" name="Shape 191"/>
          <p:cNvSpPr/>
          <p:nvPr/>
        </p:nvSpPr>
        <p:spPr>
          <a:xfrm>
            <a:off x="2812852" y="3991570"/>
            <a:ext cx="571500" cy="571500"/>
          </a:xfrm>
          <a:prstGeom prst="rect">
            <a:avLst/>
          </a:prstGeom>
          <a:solidFill>
            <a:srgbClr val="FFFC79"/>
          </a:solidFill>
          <a:ln w="254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 algn="ctr" defTabSz="410751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 sz="1200">
              <a:solidFill>
                <a:srgbClr val="FFFFFF"/>
              </a:solidFill>
              <a:latin typeface="Trebuchet MS"/>
              <a:sym typeface="Gill Sans Light"/>
            </a:endParaRPr>
          </a:p>
        </p:txBody>
      </p:sp>
      <p:sp>
        <p:nvSpPr>
          <p:cNvPr id="192" name="Shape 192"/>
          <p:cNvSpPr/>
          <p:nvPr/>
        </p:nvSpPr>
        <p:spPr>
          <a:xfrm>
            <a:off x="3402211" y="3991570"/>
            <a:ext cx="571500" cy="571500"/>
          </a:xfrm>
          <a:prstGeom prst="rect">
            <a:avLst/>
          </a:prstGeom>
          <a:solidFill>
            <a:srgbClr val="FFFC79"/>
          </a:solidFill>
          <a:ln w="254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 algn="ctr" defTabSz="410751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 sz="1200">
              <a:solidFill>
                <a:srgbClr val="FFFFFF"/>
              </a:solidFill>
              <a:latin typeface="Trebuchet MS"/>
              <a:sym typeface="Gill Sans Light"/>
            </a:endParaRPr>
          </a:p>
        </p:txBody>
      </p:sp>
      <p:sp>
        <p:nvSpPr>
          <p:cNvPr id="193" name="Shape 193"/>
          <p:cNvSpPr/>
          <p:nvPr/>
        </p:nvSpPr>
        <p:spPr>
          <a:xfrm>
            <a:off x="3991570" y="3991570"/>
            <a:ext cx="571500" cy="571500"/>
          </a:xfrm>
          <a:prstGeom prst="rect">
            <a:avLst/>
          </a:prstGeom>
          <a:solidFill>
            <a:srgbClr val="FFFC79"/>
          </a:solidFill>
          <a:ln w="254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 algn="ctr" defTabSz="410751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 sz="1200">
              <a:solidFill>
                <a:srgbClr val="FFFFFF"/>
              </a:solidFill>
              <a:latin typeface="Trebuchet MS"/>
              <a:sym typeface="Gill Sans Light"/>
            </a:endParaRPr>
          </a:p>
        </p:txBody>
      </p:sp>
      <p:sp>
        <p:nvSpPr>
          <p:cNvPr id="194" name="Shape 194"/>
          <p:cNvSpPr/>
          <p:nvPr/>
        </p:nvSpPr>
        <p:spPr>
          <a:xfrm>
            <a:off x="4580930" y="3991570"/>
            <a:ext cx="571500" cy="571500"/>
          </a:xfrm>
          <a:prstGeom prst="rect">
            <a:avLst/>
          </a:prstGeom>
          <a:solidFill>
            <a:srgbClr val="FFFC79"/>
          </a:solidFill>
          <a:ln w="254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 algn="ctr" defTabSz="410751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 sz="1200">
              <a:solidFill>
                <a:srgbClr val="FFFFFF"/>
              </a:solidFill>
              <a:latin typeface="Trebuchet MS"/>
              <a:sym typeface="Gill Sans Light"/>
            </a:endParaRPr>
          </a:p>
        </p:txBody>
      </p:sp>
      <p:sp>
        <p:nvSpPr>
          <p:cNvPr id="195" name="Shape 195"/>
          <p:cNvSpPr/>
          <p:nvPr/>
        </p:nvSpPr>
        <p:spPr>
          <a:xfrm>
            <a:off x="5170289" y="3991570"/>
            <a:ext cx="571500" cy="571500"/>
          </a:xfrm>
          <a:prstGeom prst="rect">
            <a:avLst/>
          </a:prstGeom>
          <a:solidFill>
            <a:srgbClr val="FFFC79"/>
          </a:solidFill>
          <a:ln w="254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 algn="ctr" defTabSz="410751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 sz="1200">
              <a:solidFill>
                <a:srgbClr val="FFFFFF"/>
              </a:solidFill>
              <a:latin typeface="Trebuchet MS"/>
              <a:sym typeface="Gill Sans Light"/>
            </a:endParaRPr>
          </a:p>
        </p:txBody>
      </p:sp>
      <p:sp>
        <p:nvSpPr>
          <p:cNvPr id="196" name="Shape 196"/>
          <p:cNvSpPr/>
          <p:nvPr/>
        </p:nvSpPr>
        <p:spPr>
          <a:xfrm>
            <a:off x="5759648" y="3991570"/>
            <a:ext cx="571500" cy="571500"/>
          </a:xfrm>
          <a:prstGeom prst="rect">
            <a:avLst/>
          </a:prstGeom>
          <a:solidFill>
            <a:srgbClr val="FFFC79"/>
          </a:solidFill>
          <a:ln w="254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 algn="ctr" defTabSz="410751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 sz="1200">
              <a:solidFill>
                <a:srgbClr val="FFFFFF"/>
              </a:solidFill>
              <a:latin typeface="Trebuchet MS"/>
              <a:sym typeface="Gill Sans Light"/>
            </a:endParaRPr>
          </a:p>
        </p:txBody>
      </p:sp>
      <p:sp>
        <p:nvSpPr>
          <p:cNvPr id="197" name="Shape 197"/>
          <p:cNvSpPr/>
          <p:nvPr/>
        </p:nvSpPr>
        <p:spPr>
          <a:xfrm>
            <a:off x="6349008" y="3991570"/>
            <a:ext cx="571500" cy="571500"/>
          </a:xfrm>
          <a:prstGeom prst="rect">
            <a:avLst/>
          </a:prstGeom>
          <a:solidFill>
            <a:srgbClr val="FFFC79"/>
          </a:solidFill>
          <a:ln w="254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 algn="ctr" defTabSz="410751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 sz="1200">
              <a:solidFill>
                <a:srgbClr val="FFFFFF"/>
              </a:solidFill>
              <a:latin typeface="Trebuchet MS"/>
              <a:sym typeface="Gill Sans Light"/>
            </a:endParaRPr>
          </a:p>
        </p:txBody>
      </p:sp>
      <p:sp>
        <p:nvSpPr>
          <p:cNvPr id="198" name="Shape 198"/>
          <p:cNvSpPr/>
          <p:nvPr/>
        </p:nvSpPr>
        <p:spPr>
          <a:xfrm>
            <a:off x="1634133" y="3991570"/>
            <a:ext cx="571500" cy="571500"/>
          </a:xfrm>
          <a:prstGeom prst="rect">
            <a:avLst/>
          </a:prstGeom>
          <a:solidFill>
            <a:srgbClr val="FFFC79"/>
          </a:solidFill>
          <a:ln w="254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 algn="ctr" defTabSz="410751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 sz="1200">
              <a:solidFill>
                <a:srgbClr val="FFFFFF"/>
              </a:solidFill>
              <a:latin typeface="Trebuchet MS"/>
              <a:sym typeface="Gill Sans Light"/>
            </a:endParaRPr>
          </a:p>
        </p:txBody>
      </p:sp>
      <p:sp>
        <p:nvSpPr>
          <p:cNvPr id="199" name="Shape 199"/>
          <p:cNvSpPr/>
          <p:nvPr/>
        </p:nvSpPr>
        <p:spPr>
          <a:xfrm>
            <a:off x="1044773" y="3991570"/>
            <a:ext cx="571500" cy="571500"/>
          </a:xfrm>
          <a:prstGeom prst="rect">
            <a:avLst/>
          </a:prstGeom>
          <a:solidFill>
            <a:srgbClr val="FFFC79"/>
          </a:solidFill>
          <a:ln w="254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 algn="ctr" defTabSz="410751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 sz="1200">
              <a:solidFill>
                <a:srgbClr val="FFFFFF"/>
              </a:solidFill>
              <a:latin typeface="Trebuchet MS"/>
              <a:sym typeface="Gill Sans Light"/>
            </a:endParaRPr>
          </a:p>
        </p:txBody>
      </p:sp>
      <p:sp>
        <p:nvSpPr>
          <p:cNvPr id="200" name="Shape 200"/>
          <p:cNvSpPr/>
          <p:nvPr/>
        </p:nvSpPr>
        <p:spPr>
          <a:xfrm>
            <a:off x="455414" y="3991570"/>
            <a:ext cx="571500" cy="571500"/>
          </a:xfrm>
          <a:prstGeom prst="rect">
            <a:avLst/>
          </a:prstGeom>
          <a:solidFill>
            <a:srgbClr val="FFFC79"/>
          </a:solidFill>
          <a:ln w="254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 algn="ctr" defTabSz="410751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 sz="1200">
              <a:solidFill>
                <a:srgbClr val="FFFFFF"/>
              </a:solidFill>
              <a:latin typeface="Trebuchet MS"/>
              <a:sym typeface="Gill Sans Light"/>
            </a:endParaRPr>
          </a:p>
        </p:txBody>
      </p:sp>
      <p:sp>
        <p:nvSpPr>
          <p:cNvPr id="201" name="Shape 201"/>
          <p:cNvSpPr/>
          <p:nvPr/>
        </p:nvSpPr>
        <p:spPr>
          <a:xfrm>
            <a:off x="6938367" y="3991570"/>
            <a:ext cx="571500" cy="571500"/>
          </a:xfrm>
          <a:prstGeom prst="rect">
            <a:avLst/>
          </a:prstGeom>
          <a:solidFill>
            <a:srgbClr val="FFFC79"/>
          </a:solidFill>
          <a:ln w="254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 algn="ctr" defTabSz="410751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 sz="1200">
              <a:solidFill>
                <a:srgbClr val="FFFFFF"/>
              </a:solidFill>
              <a:latin typeface="Trebuchet MS"/>
              <a:sym typeface="Gill Sans Light"/>
            </a:endParaRPr>
          </a:p>
        </p:txBody>
      </p:sp>
      <p:sp>
        <p:nvSpPr>
          <p:cNvPr id="202" name="Shape 202"/>
          <p:cNvSpPr/>
          <p:nvPr/>
        </p:nvSpPr>
        <p:spPr>
          <a:xfrm>
            <a:off x="7527727" y="3991570"/>
            <a:ext cx="571500" cy="571500"/>
          </a:xfrm>
          <a:prstGeom prst="rect">
            <a:avLst/>
          </a:prstGeom>
          <a:solidFill>
            <a:srgbClr val="FFFC79"/>
          </a:solidFill>
          <a:ln w="254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 algn="ctr" defTabSz="410751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 sz="1200">
              <a:solidFill>
                <a:srgbClr val="FFFFFF"/>
              </a:solidFill>
              <a:latin typeface="Trebuchet MS"/>
              <a:sym typeface="Gill Sans Light"/>
            </a:endParaRPr>
          </a:p>
        </p:txBody>
      </p:sp>
      <p:sp>
        <p:nvSpPr>
          <p:cNvPr id="203" name="Shape 203"/>
          <p:cNvSpPr/>
          <p:nvPr/>
        </p:nvSpPr>
        <p:spPr>
          <a:xfrm>
            <a:off x="8117086" y="3991570"/>
            <a:ext cx="571500" cy="571500"/>
          </a:xfrm>
          <a:prstGeom prst="rect">
            <a:avLst/>
          </a:prstGeom>
          <a:solidFill>
            <a:srgbClr val="FFFC79"/>
          </a:solidFill>
          <a:ln w="254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 algn="ctr" defTabSz="410751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 sz="1200">
              <a:solidFill>
                <a:srgbClr val="FFFFFF"/>
              </a:solidFill>
              <a:latin typeface="Trebuchet MS"/>
              <a:sym typeface="Gill Sans Light"/>
            </a:endParaRPr>
          </a:p>
        </p:txBody>
      </p:sp>
      <p:sp>
        <p:nvSpPr>
          <p:cNvPr id="204" name="Shape 204"/>
          <p:cNvSpPr/>
          <p:nvPr/>
        </p:nvSpPr>
        <p:spPr>
          <a:xfrm flipH="1" flipV="1">
            <a:off x="2508510" y="3223791"/>
            <a:ext cx="385" cy="721910"/>
          </a:xfrm>
          <a:prstGeom prst="line">
            <a:avLst/>
          </a:prstGeom>
          <a:ln w="25400">
            <a:solidFill>
              <a:srgbClr val="535353">
                <a:alpha val="0"/>
              </a:srgbClr>
            </a:solidFill>
            <a:miter lim="400000"/>
            <a:headEnd type="stealth"/>
          </a:ln>
        </p:spPr>
        <p:txBody>
          <a:bodyPr lIns="0" tIns="0" rIns="0" bIns="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05" name="Shape 205"/>
          <p:cNvSpPr/>
          <p:nvPr/>
        </p:nvSpPr>
        <p:spPr>
          <a:xfrm flipH="1" flipV="1">
            <a:off x="3097869" y="3223791"/>
            <a:ext cx="385" cy="721910"/>
          </a:xfrm>
          <a:prstGeom prst="line">
            <a:avLst/>
          </a:prstGeom>
          <a:ln w="25400">
            <a:solidFill>
              <a:srgbClr val="535353">
                <a:alpha val="0"/>
              </a:srgbClr>
            </a:solidFill>
            <a:miter lim="400000"/>
            <a:headEnd type="stealth"/>
          </a:ln>
        </p:spPr>
        <p:txBody>
          <a:bodyPr lIns="0" tIns="0" rIns="0" bIns="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06" name="Shape 206"/>
          <p:cNvSpPr/>
          <p:nvPr/>
        </p:nvSpPr>
        <p:spPr>
          <a:xfrm flipH="1" flipV="1">
            <a:off x="3687228" y="3223791"/>
            <a:ext cx="385" cy="721910"/>
          </a:xfrm>
          <a:prstGeom prst="line">
            <a:avLst/>
          </a:prstGeom>
          <a:ln w="25400">
            <a:solidFill>
              <a:srgbClr val="535353">
                <a:alpha val="0"/>
              </a:srgbClr>
            </a:solidFill>
            <a:miter lim="400000"/>
            <a:headEnd type="stealth"/>
          </a:ln>
        </p:spPr>
        <p:txBody>
          <a:bodyPr lIns="0" tIns="0" rIns="0" bIns="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07" name="Shape 207"/>
          <p:cNvSpPr/>
          <p:nvPr/>
        </p:nvSpPr>
        <p:spPr>
          <a:xfrm flipH="1" flipV="1">
            <a:off x="4276588" y="3223791"/>
            <a:ext cx="385" cy="721910"/>
          </a:xfrm>
          <a:prstGeom prst="line">
            <a:avLst/>
          </a:prstGeom>
          <a:ln w="25400">
            <a:solidFill>
              <a:srgbClr val="535353">
                <a:alpha val="0"/>
              </a:srgbClr>
            </a:solidFill>
            <a:miter lim="400000"/>
            <a:headEnd type="stealth"/>
          </a:ln>
        </p:spPr>
        <p:txBody>
          <a:bodyPr lIns="0" tIns="0" rIns="0" bIns="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08" name="Shape 208"/>
          <p:cNvSpPr/>
          <p:nvPr/>
        </p:nvSpPr>
        <p:spPr>
          <a:xfrm flipH="1" flipV="1">
            <a:off x="4865947" y="3223791"/>
            <a:ext cx="385" cy="721910"/>
          </a:xfrm>
          <a:prstGeom prst="line">
            <a:avLst/>
          </a:prstGeom>
          <a:ln w="25400">
            <a:solidFill>
              <a:srgbClr val="535353">
                <a:alpha val="0"/>
              </a:srgbClr>
            </a:solidFill>
            <a:miter lim="400000"/>
            <a:headEnd type="stealth"/>
          </a:ln>
        </p:spPr>
        <p:txBody>
          <a:bodyPr lIns="0" tIns="0" rIns="0" bIns="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09" name="Shape 209"/>
          <p:cNvSpPr/>
          <p:nvPr/>
        </p:nvSpPr>
        <p:spPr>
          <a:xfrm flipH="1" flipV="1">
            <a:off x="5455307" y="3223791"/>
            <a:ext cx="385" cy="721910"/>
          </a:xfrm>
          <a:prstGeom prst="line">
            <a:avLst/>
          </a:prstGeom>
          <a:ln w="25400">
            <a:solidFill>
              <a:srgbClr val="535353">
                <a:alpha val="0"/>
              </a:srgbClr>
            </a:solidFill>
            <a:miter lim="400000"/>
            <a:headEnd type="stealth"/>
          </a:ln>
        </p:spPr>
        <p:txBody>
          <a:bodyPr lIns="0" tIns="0" rIns="0" bIns="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10" name="Shape 210"/>
          <p:cNvSpPr/>
          <p:nvPr/>
        </p:nvSpPr>
        <p:spPr>
          <a:xfrm flipH="1" flipV="1">
            <a:off x="6044666" y="3223791"/>
            <a:ext cx="385" cy="721910"/>
          </a:xfrm>
          <a:prstGeom prst="line">
            <a:avLst/>
          </a:prstGeom>
          <a:ln w="25400">
            <a:solidFill>
              <a:srgbClr val="535353">
                <a:alpha val="0"/>
              </a:srgbClr>
            </a:solidFill>
            <a:miter lim="400000"/>
            <a:headEnd type="stealth"/>
          </a:ln>
        </p:spPr>
        <p:txBody>
          <a:bodyPr lIns="0" tIns="0" rIns="0" bIns="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11" name="Shape 211"/>
          <p:cNvSpPr/>
          <p:nvPr/>
        </p:nvSpPr>
        <p:spPr>
          <a:xfrm flipH="1" flipV="1">
            <a:off x="6634025" y="3223791"/>
            <a:ext cx="385" cy="721910"/>
          </a:xfrm>
          <a:prstGeom prst="line">
            <a:avLst/>
          </a:prstGeom>
          <a:ln w="25400">
            <a:solidFill>
              <a:srgbClr val="535353">
                <a:alpha val="0"/>
              </a:srgbClr>
            </a:solidFill>
            <a:miter lim="400000"/>
            <a:headEnd type="stealth"/>
          </a:ln>
        </p:spPr>
        <p:txBody>
          <a:bodyPr lIns="0" tIns="0" rIns="0" bIns="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12" name="Shape 212"/>
          <p:cNvSpPr/>
          <p:nvPr/>
        </p:nvSpPr>
        <p:spPr>
          <a:xfrm>
            <a:off x="2403874" y="2721883"/>
            <a:ext cx="203384" cy="3337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2400">
                <a:solidFill>
                  <a:srgbClr val="535353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rPr sz="1700">
                <a:solidFill>
                  <a:srgbClr val="000000"/>
                </a:solidFill>
              </a:rPr>
              <a:t>0</a:t>
            </a:r>
          </a:p>
        </p:txBody>
      </p:sp>
      <p:sp>
        <p:nvSpPr>
          <p:cNvPr id="213" name="Shape 213"/>
          <p:cNvSpPr/>
          <p:nvPr/>
        </p:nvSpPr>
        <p:spPr>
          <a:xfrm>
            <a:off x="3002163" y="2721883"/>
            <a:ext cx="203384" cy="3337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2400">
                <a:solidFill>
                  <a:srgbClr val="535353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rPr sz="17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214" name="Shape 214"/>
          <p:cNvSpPr/>
          <p:nvPr/>
        </p:nvSpPr>
        <p:spPr>
          <a:xfrm>
            <a:off x="3600452" y="2721883"/>
            <a:ext cx="203384" cy="3337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2400">
                <a:solidFill>
                  <a:srgbClr val="535353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rPr sz="17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215" name="Shape 215"/>
          <p:cNvSpPr/>
          <p:nvPr/>
        </p:nvSpPr>
        <p:spPr>
          <a:xfrm>
            <a:off x="4171952" y="2721883"/>
            <a:ext cx="203384" cy="3337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2400">
                <a:solidFill>
                  <a:srgbClr val="535353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rPr sz="17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216" name="Shape 216"/>
          <p:cNvSpPr/>
          <p:nvPr/>
        </p:nvSpPr>
        <p:spPr>
          <a:xfrm>
            <a:off x="4761311" y="2721883"/>
            <a:ext cx="203384" cy="3337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2400">
                <a:solidFill>
                  <a:srgbClr val="535353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rPr sz="1700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217" name="Shape 217"/>
          <p:cNvSpPr/>
          <p:nvPr/>
        </p:nvSpPr>
        <p:spPr>
          <a:xfrm>
            <a:off x="5350671" y="2721883"/>
            <a:ext cx="203384" cy="3337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2400">
                <a:solidFill>
                  <a:srgbClr val="535353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rPr sz="1700">
                <a:solidFill>
                  <a:srgbClr val="000000"/>
                </a:solidFill>
              </a:rPr>
              <a:t>5</a:t>
            </a:r>
          </a:p>
        </p:txBody>
      </p:sp>
      <p:sp>
        <p:nvSpPr>
          <p:cNvPr id="218" name="Shape 218"/>
          <p:cNvSpPr/>
          <p:nvPr/>
        </p:nvSpPr>
        <p:spPr>
          <a:xfrm>
            <a:off x="5940030" y="2721883"/>
            <a:ext cx="203384" cy="3337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2400">
                <a:solidFill>
                  <a:srgbClr val="535353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rPr sz="1700">
                <a:solidFill>
                  <a:srgbClr val="000000"/>
                </a:solidFill>
              </a:rPr>
              <a:t>6</a:t>
            </a:r>
          </a:p>
        </p:txBody>
      </p:sp>
      <p:sp>
        <p:nvSpPr>
          <p:cNvPr id="219" name="Shape 219"/>
          <p:cNvSpPr/>
          <p:nvPr/>
        </p:nvSpPr>
        <p:spPr>
          <a:xfrm>
            <a:off x="6529389" y="2721883"/>
            <a:ext cx="203384" cy="3337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2400">
                <a:solidFill>
                  <a:srgbClr val="535353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rPr sz="1700">
                <a:solidFill>
                  <a:srgbClr val="000000"/>
                </a:solidFill>
              </a:rPr>
              <a:t>7</a:t>
            </a:r>
          </a:p>
        </p:txBody>
      </p:sp>
      <p:sp>
        <p:nvSpPr>
          <p:cNvPr id="220" name="Shape 220"/>
          <p:cNvSpPr/>
          <p:nvPr/>
        </p:nvSpPr>
        <p:spPr>
          <a:xfrm>
            <a:off x="2237880" y="4144456"/>
            <a:ext cx="535374" cy="2567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1800">
                <a:solidFill>
                  <a:srgbClr val="424242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 sz="1200"/>
              <a:t>0x100</a:t>
            </a:r>
          </a:p>
        </p:txBody>
      </p:sp>
      <p:sp>
        <p:nvSpPr>
          <p:cNvPr id="221" name="Shape 221"/>
          <p:cNvSpPr/>
          <p:nvPr/>
        </p:nvSpPr>
        <p:spPr>
          <a:xfrm>
            <a:off x="1648521" y="4144456"/>
            <a:ext cx="535374" cy="2567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1800">
                <a:solidFill>
                  <a:srgbClr val="424242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 sz="1200"/>
              <a:t>0x0fc</a:t>
            </a:r>
          </a:p>
        </p:txBody>
      </p:sp>
      <p:sp>
        <p:nvSpPr>
          <p:cNvPr id="222" name="Shape 222"/>
          <p:cNvSpPr/>
          <p:nvPr/>
        </p:nvSpPr>
        <p:spPr>
          <a:xfrm>
            <a:off x="1050232" y="4144456"/>
            <a:ext cx="535374" cy="2567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1800">
                <a:solidFill>
                  <a:srgbClr val="424242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 sz="1200"/>
              <a:t>0x0f8</a:t>
            </a:r>
          </a:p>
        </p:txBody>
      </p:sp>
      <p:sp>
        <p:nvSpPr>
          <p:cNvPr id="223" name="Shape 223"/>
          <p:cNvSpPr/>
          <p:nvPr/>
        </p:nvSpPr>
        <p:spPr>
          <a:xfrm>
            <a:off x="496591" y="4144456"/>
            <a:ext cx="535374" cy="2567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1800">
                <a:solidFill>
                  <a:srgbClr val="424242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 sz="1200"/>
              <a:t>0x0f4</a:t>
            </a:r>
          </a:p>
        </p:txBody>
      </p:sp>
      <p:sp>
        <p:nvSpPr>
          <p:cNvPr id="224" name="Shape 224"/>
          <p:cNvSpPr/>
          <p:nvPr/>
        </p:nvSpPr>
        <p:spPr>
          <a:xfrm>
            <a:off x="2836170" y="4144456"/>
            <a:ext cx="535374" cy="2567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1800">
                <a:solidFill>
                  <a:srgbClr val="424242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 sz="1200"/>
              <a:t>0x104</a:t>
            </a:r>
          </a:p>
        </p:txBody>
      </p:sp>
      <p:sp>
        <p:nvSpPr>
          <p:cNvPr id="225" name="Shape 225"/>
          <p:cNvSpPr/>
          <p:nvPr/>
        </p:nvSpPr>
        <p:spPr>
          <a:xfrm>
            <a:off x="3434459" y="4144456"/>
            <a:ext cx="535374" cy="2567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1800">
                <a:solidFill>
                  <a:srgbClr val="424242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 sz="1200"/>
              <a:t>0x108</a:t>
            </a:r>
          </a:p>
        </p:txBody>
      </p:sp>
      <p:sp>
        <p:nvSpPr>
          <p:cNvPr id="226" name="Shape 226"/>
          <p:cNvSpPr/>
          <p:nvPr/>
        </p:nvSpPr>
        <p:spPr>
          <a:xfrm>
            <a:off x="4005959" y="4144456"/>
            <a:ext cx="535374" cy="2567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1800">
                <a:solidFill>
                  <a:srgbClr val="424242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 sz="1200"/>
              <a:t>0x10c</a:t>
            </a:r>
          </a:p>
        </p:txBody>
      </p:sp>
      <p:sp>
        <p:nvSpPr>
          <p:cNvPr id="227" name="Shape 227"/>
          <p:cNvSpPr/>
          <p:nvPr/>
        </p:nvSpPr>
        <p:spPr>
          <a:xfrm>
            <a:off x="4604248" y="4144456"/>
            <a:ext cx="535374" cy="2567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1800">
                <a:solidFill>
                  <a:srgbClr val="424242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 sz="1200"/>
              <a:t>0x110</a:t>
            </a:r>
          </a:p>
        </p:txBody>
      </p:sp>
      <p:sp>
        <p:nvSpPr>
          <p:cNvPr id="228" name="Shape 228"/>
          <p:cNvSpPr/>
          <p:nvPr/>
        </p:nvSpPr>
        <p:spPr>
          <a:xfrm>
            <a:off x="5184677" y="4144456"/>
            <a:ext cx="535374" cy="2567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1800">
                <a:solidFill>
                  <a:srgbClr val="424242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 sz="1200"/>
              <a:t>0x114</a:t>
            </a:r>
          </a:p>
        </p:txBody>
      </p:sp>
      <p:sp>
        <p:nvSpPr>
          <p:cNvPr id="229" name="Shape 229"/>
          <p:cNvSpPr/>
          <p:nvPr/>
        </p:nvSpPr>
        <p:spPr>
          <a:xfrm>
            <a:off x="5774037" y="4144456"/>
            <a:ext cx="535374" cy="2567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1800">
                <a:solidFill>
                  <a:srgbClr val="424242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 sz="1200"/>
              <a:t>0x118</a:t>
            </a:r>
          </a:p>
        </p:txBody>
      </p:sp>
      <p:sp>
        <p:nvSpPr>
          <p:cNvPr id="230" name="Shape 230"/>
          <p:cNvSpPr/>
          <p:nvPr/>
        </p:nvSpPr>
        <p:spPr>
          <a:xfrm>
            <a:off x="6363396" y="4144456"/>
            <a:ext cx="535374" cy="2567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1800">
                <a:solidFill>
                  <a:srgbClr val="424242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 sz="1200"/>
              <a:t>0x11c</a:t>
            </a:r>
          </a:p>
        </p:txBody>
      </p:sp>
      <p:sp>
        <p:nvSpPr>
          <p:cNvPr id="231" name="Shape 231"/>
          <p:cNvSpPr/>
          <p:nvPr/>
        </p:nvSpPr>
        <p:spPr>
          <a:xfrm>
            <a:off x="6952755" y="4144456"/>
            <a:ext cx="535374" cy="2567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1800">
                <a:solidFill>
                  <a:srgbClr val="424242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 sz="1200"/>
              <a:t>0x120</a:t>
            </a:r>
          </a:p>
        </p:txBody>
      </p:sp>
      <p:sp>
        <p:nvSpPr>
          <p:cNvPr id="232" name="Shape 232"/>
          <p:cNvSpPr/>
          <p:nvPr/>
        </p:nvSpPr>
        <p:spPr>
          <a:xfrm>
            <a:off x="7533185" y="4144456"/>
            <a:ext cx="535374" cy="2567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1800">
                <a:solidFill>
                  <a:srgbClr val="424242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 sz="1200"/>
              <a:t>0x124</a:t>
            </a:r>
          </a:p>
        </p:txBody>
      </p:sp>
      <p:sp>
        <p:nvSpPr>
          <p:cNvPr id="233" name="Shape 233"/>
          <p:cNvSpPr/>
          <p:nvPr/>
        </p:nvSpPr>
        <p:spPr>
          <a:xfrm>
            <a:off x="8140404" y="4144456"/>
            <a:ext cx="535374" cy="2567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1800">
                <a:solidFill>
                  <a:srgbClr val="424242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 sz="1200"/>
              <a:t>0x128</a:t>
            </a:r>
          </a:p>
        </p:txBody>
      </p:sp>
      <p:sp>
        <p:nvSpPr>
          <p:cNvPr id="234" name="Shape 234"/>
          <p:cNvSpPr/>
          <p:nvPr/>
        </p:nvSpPr>
        <p:spPr>
          <a:xfrm flipH="1">
            <a:off x="2209504" y="3384038"/>
            <a:ext cx="1" cy="1787302"/>
          </a:xfrm>
          <a:prstGeom prst="line">
            <a:avLst/>
          </a:prstGeom>
          <a:ln w="76200">
            <a:solidFill>
              <a:srgbClr val="595959"/>
            </a:solidFill>
            <a:custDash>
              <a:ds d="200000" sp="200000"/>
            </a:custDash>
            <a:miter lim="400000"/>
          </a:ln>
        </p:spPr>
        <p:txBody>
          <a:bodyPr lIns="0" tIns="0" rIns="0" bIns="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35" name="Shape 235"/>
          <p:cNvSpPr/>
          <p:nvPr/>
        </p:nvSpPr>
        <p:spPr>
          <a:xfrm>
            <a:off x="1164078" y="5315198"/>
            <a:ext cx="2075760" cy="3799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2800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1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000000"/>
                </a:solidFill>
              </a:rPr>
              <a:t>64 Byte Boundary</a:t>
            </a:r>
          </a:p>
        </p:txBody>
      </p:sp>
      <p:sp>
        <p:nvSpPr>
          <p:cNvPr id="238" name="Shape 238"/>
          <p:cNvSpPr/>
          <p:nvPr/>
        </p:nvSpPr>
        <p:spPr>
          <a:xfrm>
            <a:off x="5143535" y="4201314"/>
            <a:ext cx="664914" cy="1064796"/>
          </a:xfrm>
          <a:prstGeom prst="line">
            <a:avLst/>
          </a:prstGeom>
          <a:ln w="88900">
            <a:solidFill>
              <a:srgbClr val="FF7E79">
                <a:alpha val="0"/>
              </a:srgbClr>
            </a:solidFill>
            <a:miter lim="400000"/>
            <a:headEnd type="stealth"/>
          </a:ln>
        </p:spPr>
        <p:txBody>
          <a:bodyPr lIns="0" tIns="0" rIns="0" bIns="0" anchor="ctr"/>
          <a:lstStyle/>
          <a:p>
            <a:endParaRPr>
              <a:solidFill>
                <a:prstClr val="black"/>
              </a:solidFill>
            </a:endParaRPr>
          </a:p>
        </p:txBody>
      </p:sp>
      <p:cxnSp>
        <p:nvCxnSpPr>
          <p:cNvPr id="3" name="Straight Arrow Connector 2"/>
          <p:cNvCxnSpPr/>
          <p:nvPr/>
        </p:nvCxnSpPr>
        <p:spPr>
          <a:xfrm>
            <a:off x="2508510" y="3223791"/>
            <a:ext cx="0" cy="72191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>
            <a:off x="3097869" y="3223791"/>
            <a:ext cx="0" cy="72191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>
            <a:off x="3687613" y="3223791"/>
            <a:ext cx="0" cy="72191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>
            <a:off x="4276972" y="3223791"/>
            <a:ext cx="0" cy="72191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>
            <a:off x="4873271" y="3223791"/>
            <a:ext cx="0" cy="72191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>
            <a:off x="5462630" y="3223791"/>
            <a:ext cx="0" cy="72191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>
          <a:xfrm>
            <a:off x="6052374" y="3223791"/>
            <a:ext cx="0" cy="72191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>
            <a:off x="6641734" y="3223791"/>
            <a:ext cx="0" cy="72191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solidFill>
                  <a:prstClr val="black"/>
                </a:solidFill>
              </a:rPr>
              <a:t>Memory access patterns</a:t>
            </a:r>
          </a:p>
        </p:txBody>
      </p:sp>
    </p:spTree>
    <p:extLst>
      <p:ext uri="{BB962C8B-B14F-4D97-AF65-F5344CB8AC3E}">
        <p14:creationId xmlns:p14="http://schemas.microsoft.com/office/powerpoint/2010/main" val="240113743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/>
          <p:nvPr/>
        </p:nvSpPr>
        <p:spPr>
          <a:xfrm>
            <a:off x="2223492" y="2607469"/>
            <a:ext cx="571500" cy="571500"/>
          </a:xfrm>
          <a:prstGeom prst="rect">
            <a:avLst/>
          </a:prstGeom>
          <a:solidFill>
            <a:srgbClr val="008F00"/>
          </a:solidFill>
          <a:ln w="254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 algn="ctr" defTabSz="410751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 sz="3600">
              <a:solidFill>
                <a:srgbClr val="FFFFFF"/>
              </a:solidFill>
              <a:latin typeface="Trebuchet MS"/>
              <a:sym typeface="Gill Sans Light"/>
            </a:endParaRPr>
          </a:p>
        </p:txBody>
      </p:sp>
      <p:sp>
        <p:nvSpPr>
          <p:cNvPr id="242" name="Shape 242"/>
          <p:cNvSpPr/>
          <p:nvPr/>
        </p:nvSpPr>
        <p:spPr>
          <a:xfrm>
            <a:off x="2812852" y="2607469"/>
            <a:ext cx="571500" cy="571500"/>
          </a:xfrm>
          <a:prstGeom prst="rect">
            <a:avLst/>
          </a:prstGeom>
          <a:solidFill>
            <a:srgbClr val="008F00"/>
          </a:solidFill>
          <a:ln w="254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 algn="ctr" defTabSz="410751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 sz="3600">
              <a:solidFill>
                <a:srgbClr val="FFFFFF"/>
              </a:solidFill>
              <a:latin typeface="Trebuchet MS"/>
              <a:sym typeface="Gill Sans Light"/>
            </a:endParaRPr>
          </a:p>
        </p:txBody>
      </p:sp>
      <p:sp>
        <p:nvSpPr>
          <p:cNvPr id="243" name="Shape 243"/>
          <p:cNvSpPr/>
          <p:nvPr/>
        </p:nvSpPr>
        <p:spPr>
          <a:xfrm>
            <a:off x="3402211" y="2607469"/>
            <a:ext cx="571500" cy="571500"/>
          </a:xfrm>
          <a:prstGeom prst="rect">
            <a:avLst/>
          </a:prstGeom>
          <a:solidFill>
            <a:srgbClr val="008F00"/>
          </a:solidFill>
          <a:ln w="254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 algn="ctr" defTabSz="410751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 sz="3600">
              <a:solidFill>
                <a:srgbClr val="FFFFFF"/>
              </a:solidFill>
              <a:latin typeface="Trebuchet MS"/>
              <a:sym typeface="Gill Sans Light"/>
            </a:endParaRPr>
          </a:p>
        </p:txBody>
      </p:sp>
      <p:sp>
        <p:nvSpPr>
          <p:cNvPr id="244" name="Shape 244"/>
          <p:cNvSpPr/>
          <p:nvPr/>
        </p:nvSpPr>
        <p:spPr>
          <a:xfrm>
            <a:off x="3991570" y="2607469"/>
            <a:ext cx="571500" cy="571500"/>
          </a:xfrm>
          <a:prstGeom prst="rect">
            <a:avLst/>
          </a:prstGeom>
          <a:solidFill>
            <a:srgbClr val="008F00"/>
          </a:solidFill>
          <a:ln w="254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 algn="ctr" defTabSz="410751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 sz="3600">
              <a:solidFill>
                <a:srgbClr val="FFFFFF"/>
              </a:solidFill>
              <a:latin typeface="Trebuchet MS"/>
              <a:sym typeface="Gill Sans Light"/>
            </a:endParaRPr>
          </a:p>
        </p:txBody>
      </p:sp>
      <p:sp>
        <p:nvSpPr>
          <p:cNvPr id="245" name="Shape 245"/>
          <p:cNvSpPr/>
          <p:nvPr/>
        </p:nvSpPr>
        <p:spPr>
          <a:xfrm>
            <a:off x="4580930" y="2607469"/>
            <a:ext cx="571500" cy="571500"/>
          </a:xfrm>
          <a:prstGeom prst="rect">
            <a:avLst/>
          </a:prstGeom>
          <a:solidFill>
            <a:srgbClr val="008F00"/>
          </a:solidFill>
          <a:ln w="254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 algn="ctr" defTabSz="410751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 sz="3600">
              <a:solidFill>
                <a:srgbClr val="FFFFFF"/>
              </a:solidFill>
              <a:latin typeface="Trebuchet MS"/>
              <a:sym typeface="Gill Sans Light"/>
            </a:endParaRPr>
          </a:p>
        </p:txBody>
      </p:sp>
      <p:sp>
        <p:nvSpPr>
          <p:cNvPr id="246" name="Shape 246"/>
          <p:cNvSpPr/>
          <p:nvPr/>
        </p:nvSpPr>
        <p:spPr>
          <a:xfrm>
            <a:off x="5170289" y="2607469"/>
            <a:ext cx="571500" cy="571500"/>
          </a:xfrm>
          <a:prstGeom prst="rect">
            <a:avLst/>
          </a:prstGeom>
          <a:solidFill>
            <a:srgbClr val="008F00"/>
          </a:solidFill>
          <a:ln w="254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 algn="ctr" defTabSz="410751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 sz="3600">
              <a:solidFill>
                <a:srgbClr val="FFFFFF"/>
              </a:solidFill>
              <a:latin typeface="Trebuchet MS"/>
              <a:sym typeface="Gill Sans Light"/>
            </a:endParaRPr>
          </a:p>
        </p:txBody>
      </p:sp>
      <p:sp>
        <p:nvSpPr>
          <p:cNvPr id="247" name="Shape 247"/>
          <p:cNvSpPr/>
          <p:nvPr/>
        </p:nvSpPr>
        <p:spPr>
          <a:xfrm>
            <a:off x="5759648" y="2607469"/>
            <a:ext cx="571500" cy="571500"/>
          </a:xfrm>
          <a:prstGeom prst="rect">
            <a:avLst/>
          </a:prstGeom>
          <a:solidFill>
            <a:srgbClr val="008F00"/>
          </a:solidFill>
          <a:ln w="254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 algn="ctr" defTabSz="410751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 sz="3600">
              <a:solidFill>
                <a:srgbClr val="FFFFFF"/>
              </a:solidFill>
              <a:latin typeface="Trebuchet MS"/>
              <a:sym typeface="Gill Sans Light"/>
            </a:endParaRPr>
          </a:p>
        </p:txBody>
      </p:sp>
      <p:sp>
        <p:nvSpPr>
          <p:cNvPr id="248" name="Shape 248"/>
          <p:cNvSpPr/>
          <p:nvPr/>
        </p:nvSpPr>
        <p:spPr>
          <a:xfrm>
            <a:off x="6349008" y="2607469"/>
            <a:ext cx="571500" cy="571500"/>
          </a:xfrm>
          <a:prstGeom prst="rect">
            <a:avLst/>
          </a:prstGeom>
          <a:solidFill>
            <a:srgbClr val="008F00"/>
          </a:solidFill>
          <a:ln w="254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 algn="ctr" defTabSz="410751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 sz="3600">
              <a:solidFill>
                <a:srgbClr val="FFFFFF"/>
              </a:solidFill>
              <a:latin typeface="Trebuchet MS"/>
              <a:sym typeface="Gill Sans Light"/>
            </a:endParaRPr>
          </a:p>
        </p:txBody>
      </p:sp>
      <p:sp>
        <p:nvSpPr>
          <p:cNvPr id="249" name="Shape 249"/>
          <p:cNvSpPr/>
          <p:nvPr/>
        </p:nvSpPr>
        <p:spPr>
          <a:xfrm>
            <a:off x="2223492" y="3991570"/>
            <a:ext cx="571500" cy="571500"/>
          </a:xfrm>
          <a:prstGeom prst="rect">
            <a:avLst/>
          </a:prstGeom>
          <a:solidFill>
            <a:srgbClr val="FFFC79"/>
          </a:solidFill>
          <a:ln w="254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 algn="ctr" defTabSz="410751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 sz="1200">
              <a:solidFill>
                <a:srgbClr val="FFFFFF"/>
              </a:solidFill>
              <a:latin typeface="Trebuchet MS"/>
              <a:sym typeface="Gill Sans Light"/>
            </a:endParaRPr>
          </a:p>
        </p:txBody>
      </p:sp>
      <p:sp>
        <p:nvSpPr>
          <p:cNvPr id="250" name="Shape 250"/>
          <p:cNvSpPr/>
          <p:nvPr/>
        </p:nvSpPr>
        <p:spPr>
          <a:xfrm>
            <a:off x="2812852" y="3991570"/>
            <a:ext cx="571500" cy="571500"/>
          </a:xfrm>
          <a:prstGeom prst="rect">
            <a:avLst/>
          </a:prstGeom>
          <a:solidFill>
            <a:srgbClr val="FFFC79"/>
          </a:solidFill>
          <a:ln w="254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 algn="ctr" defTabSz="410751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 sz="1200">
              <a:solidFill>
                <a:srgbClr val="FFFFFF"/>
              </a:solidFill>
              <a:latin typeface="Trebuchet MS"/>
              <a:sym typeface="Gill Sans Light"/>
            </a:endParaRPr>
          </a:p>
        </p:txBody>
      </p:sp>
      <p:sp>
        <p:nvSpPr>
          <p:cNvPr id="251" name="Shape 251"/>
          <p:cNvSpPr/>
          <p:nvPr/>
        </p:nvSpPr>
        <p:spPr>
          <a:xfrm>
            <a:off x="3402211" y="3991570"/>
            <a:ext cx="571500" cy="571500"/>
          </a:xfrm>
          <a:prstGeom prst="rect">
            <a:avLst/>
          </a:prstGeom>
          <a:solidFill>
            <a:srgbClr val="FFFC79"/>
          </a:solidFill>
          <a:ln w="254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 algn="ctr" defTabSz="410751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 sz="1200">
              <a:solidFill>
                <a:srgbClr val="FFFFFF"/>
              </a:solidFill>
              <a:latin typeface="Trebuchet MS"/>
              <a:sym typeface="Gill Sans Light"/>
            </a:endParaRPr>
          </a:p>
        </p:txBody>
      </p:sp>
      <p:sp>
        <p:nvSpPr>
          <p:cNvPr id="252" name="Shape 252"/>
          <p:cNvSpPr/>
          <p:nvPr/>
        </p:nvSpPr>
        <p:spPr>
          <a:xfrm>
            <a:off x="3991570" y="3991570"/>
            <a:ext cx="571500" cy="571500"/>
          </a:xfrm>
          <a:prstGeom prst="rect">
            <a:avLst/>
          </a:prstGeom>
          <a:solidFill>
            <a:srgbClr val="FFFC79"/>
          </a:solidFill>
          <a:ln w="254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 algn="ctr" defTabSz="410751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 sz="1200">
              <a:solidFill>
                <a:srgbClr val="FFFFFF"/>
              </a:solidFill>
              <a:latin typeface="Trebuchet MS"/>
              <a:sym typeface="Gill Sans Light"/>
            </a:endParaRPr>
          </a:p>
        </p:txBody>
      </p:sp>
      <p:sp>
        <p:nvSpPr>
          <p:cNvPr id="253" name="Shape 253"/>
          <p:cNvSpPr/>
          <p:nvPr/>
        </p:nvSpPr>
        <p:spPr>
          <a:xfrm>
            <a:off x="4580930" y="3991570"/>
            <a:ext cx="571500" cy="571500"/>
          </a:xfrm>
          <a:prstGeom prst="rect">
            <a:avLst/>
          </a:prstGeom>
          <a:solidFill>
            <a:srgbClr val="FFFC79"/>
          </a:solidFill>
          <a:ln w="254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 algn="ctr" defTabSz="410751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 sz="1200">
              <a:solidFill>
                <a:srgbClr val="FFFFFF"/>
              </a:solidFill>
              <a:latin typeface="Trebuchet MS"/>
              <a:sym typeface="Gill Sans Light"/>
            </a:endParaRPr>
          </a:p>
        </p:txBody>
      </p:sp>
      <p:sp>
        <p:nvSpPr>
          <p:cNvPr id="254" name="Shape 254"/>
          <p:cNvSpPr/>
          <p:nvPr/>
        </p:nvSpPr>
        <p:spPr>
          <a:xfrm>
            <a:off x="5170289" y="3991570"/>
            <a:ext cx="571500" cy="571500"/>
          </a:xfrm>
          <a:prstGeom prst="rect">
            <a:avLst/>
          </a:prstGeom>
          <a:solidFill>
            <a:srgbClr val="FFFC79"/>
          </a:solidFill>
          <a:ln w="254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 algn="ctr" defTabSz="410751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 sz="1200">
              <a:solidFill>
                <a:srgbClr val="FFFFFF"/>
              </a:solidFill>
              <a:latin typeface="Trebuchet MS"/>
              <a:sym typeface="Gill Sans Light"/>
            </a:endParaRPr>
          </a:p>
        </p:txBody>
      </p:sp>
      <p:sp>
        <p:nvSpPr>
          <p:cNvPr id="255" name="Shape 255"/>
          <p:cNvSpPr/>
          <p:nvPr/>
        </p:nvSpPr>
        <p:spPr>
          <a:xfrm>
            <a:off x="5759648" y="3991570"/>
            <a:ext cx="571500" cy="571500"/>
          </a:xfrm>
          <a:prstGeom prst="rect">
            <a:avLst/>
          </a:prstGeom>
          <a:solidFill>
            <a:srgbClr val="FFFC79"/>
          </a:solidFill>
          <a:ln w="254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 algn="ctr" defTabSz="410751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 sz="1200">
              <a:solidFill>
                <a:srgbClr val="FFFFFF"/>
              </a:solidFill>
              <a:latin typeface="Trebuchet MS"/>
              <a:sym typeface="Gill Sans Light"/>
            </a:endParaRPr>
          </a:p>
        </p:txBody>
      </p:sp>
      <p:sp>
        <p:nvSpPr>
          <p:cNvPr id="256" name="Shape 256"/>
          <p:cNvSpPr/>
          <p:nvPr/>
        </p:nvSpPr>
        <p:spPr>
          <a:xfrm>
            <a:off x="6349008" y="3991570"/>
            <a:ext cx="571500" cy="571500"/>
          </a:xfrm>
          <a:prstGeom prst="rect">
            <a:avLst/>
          </a:prstGeom>
          <a:solidFill>
            <a:srgbClr val="FFFC79"/>
          </a:solidFill>
          <a:ln w="254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 algn="ctr" defTabSz="410751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 sz="1200">
              <a:solidFill>
                <a:srgbClr val="FFFFFF"/>
              </a:solidFill>
              <a:latin typeface="Trebuchet MS"/>
              <a:sym typeface="Gill Sans Light"/>
            </a:endParaRPr>
          </a:p>
        </p:txBody>
      </p:sp>
      <p:sp>
        <p:nvSpPr>
          <p:cNvPr id="257" name="Shape 257"/>
          <p:cNvSpPr/>
          <p:nvPr/>
        </p:nvSpPr>
        <p:spPr>
          <a:xfrm>
            <a:off x="1634133" y="3991570"/>
            <a:ext cx="571500" cy="571500"/>
          </a:xfrm>
          <a:prstGeom prst="rect">
            <a:avLst/>
          </a:prstGeom>
          <a:solidFill>
            <a:srgbClr val="FFFC79"/>
          </a:solidFill>
          <a:ln w="254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 algn="ctr" defTabSz="410751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 sz="1200">
              <a:solidFill>
                <a:srgbClr val="FFFFFF"/>
              </a:solidFill>
              <a:latin typeface="Trebuchet MS"/>
              <a:sym typeface="Gill Sans Light"/>
            </a:endParaRPr>
          </a:p>
        </p:txBody>
      </p:sp>
      <p:sp>
        <p:nvSpPr>
          <p:cNvPr id="258" name="Shape 258"/>
          <p:cNvSpPr/>
          <p:nvPr/>
        </p:nvSpPr>
        <p:spPr>
          <a:xfrm>
            <a:off x="1044773" y="3991570"/>
            <a:ext cx="571500" cy="571500"/>
          </a:xfrm>
          <a:prstGeom prst="rect">
            <a:avLst/>
          </a:prstGeom>
          <a:solidFill>
            <a:srgbClr val="FFFC79"/>
          </a:solidFill>
          <a:ln w="254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 algn="ctr" defTabSz="410751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 sz="1200">
              <a:solidFill>
                <a:srgbClr val="FFFFFF"/>
              </a:solidFill>
              <a:latin typeface="Trebuchet MS"/>
              <a:sym typeface="Gill Sans Light"/>
            </a:endParaRPr>
          </a:p>
        </p:txBody>
      </p:sp>
      <p:sp>
        <p:nvSpPr>
          <p:cNvPr id="259" name="Shape 259"/>
          <p:cNvSpPr/>
          <p:nvPr/>
        </p:nvSpPr>
        <p:spPr>
          <a:xfrm>
            <a:off x="455414" y="3991570"/>
            <a:ext cx="571500" cy="571500"/>
          </a:xfrm>
          <a:prstGeom prst="rect">
            <a:avLst/>
          </a:prstGeom>
          <a:solidFill>
            <a:srgbClr val="FFFC79"/>
          </a:solidFill>
          <a:ln w="254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 algn="ctr" defTabSz="410751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 sz="1200">
              <a:solidFill>
                <a:srgbClr val="FFFFFF"/>
              </a:solidFill>
              <a:latin typeface="Trebuchet MS"/>
              <a:sym typeface="Gill Sans Light"/>
            </a:endParaRPr>
          </a:p>
        </p:txBody>
      </p:sp>
      <p:sp>
        <p:nvSpPr>
          <p:cNvPr id="260" name="Shape 260"/>
          <p:cNvSpPr/>
          <p:nvPr/>
        </p:nvSpPr>
        <p:spPr>
          <a:xfrm>
            <a:off x="6938367" y="3991570"/>
            <a:ext cx="571500" cy="571500"/>
          </a:xfrm>
          <a:prstGeom prst="rect">
            <a:avLst/>
          </a:prstGeom>
          <a:solidFill>
            <a:srgbClr val="FFFC79"/>
          </a:solidFill>
          <a:ln w="254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 algn="ctr" defTabSz="410751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 sz="1200">
              <a:solidFill>
                <a:srgbClr val="FFFFFF"/>
              </a:solidFill>
              <a:latin typeface="Trebuchet MS"/>
              <a:sym typeface="Gill Sans Light"/>
            </a:endParaRPr>
          </a:p>
        </p:txBody>
      </p:sp>
      <p:sp>
        <p:nvSpPr>
          <p:cNvPr id="261" name="Shape 261"/>
          <p:cNvSpPr/>
          <p:nvPr/>
        </p:nvSpPr>
        <p:spPr>
          <a:xfrm>
            <a:off x="7527727" y="3991570"/>
            <a:ext cx="571500" cy="571500"/>
          </a:xfrm>
          <a:prstGeom prst="rect">
            <a:avLst/>
          </a:prstGeom>
          <a:solidFill>
            <a:srgbClr val="FFFC79"/>
          </a:solidFill>
          <a:ln w="254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 algn="ctr" defTabSz="410751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 sz="1200">
              <a:solidFill>
                <a:srgbClr val="FFFFFF"/>
              </a:solidFill>
              <a:latin typeface="Trebuchet MS"/>
              <a:sym typeface="Gill Sans Light"/>
            </a:endParaRPr>
          </a:p>
        </p:txBody>
      </p:sp>
      <p:sp>
        <p:nvSpPr>
          <p:cNvPr id="262" name="Shape 262"/>
          <p:cNvSpPr/>
          <p:nvPr/>
        </p:nvSpPr>
        <p:spPr>
          <a:xfrm>
            <a:off x="8117086" y="3991570"/>
            <a:ext cx="571500" cy="571500"/>
          </a:xfrm>
          <a:prstGeom prst="rect">
            <a:avLst/>
          </a:prstGeom>
          <a:solidFill>
            <a:srgbClr val="FFFC79"/>
          </a:solidFill>
          <a:ln w="254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 algn="ctr" defTabSz="410751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 sz="1200">
              <a:solidFill>
                <a:srgbClr val="FFFFFF"/>
              </a:solidFill>
              <a:latin typeface="Trebuchet MS"/>
              <a:sym typeface="Gill Sans Light"/>
            </a:endParaRPr>
          </a:p>
        </p:txBody>
      </p:sp>
      <p:sp>
        <p:nvSpPr>
          <p:cNvPr id="263" name="Shape 263"/>
          <p:cNvSpPr/>
          <p:nvPr/>
        </p:nvSpPr>
        <p:spPr>
          <a:xfrm flipH="1" flipV="1">
            <a:off x="2508510" y="3223792"/>
            <a:ext cx="1744883" cy="684901"/>
          </a:xfrm>
          <a:prstGeom prst="line">
            <a:avLst/>
          </a:prstGeom>
          <a:ln w="25400">
            <a:solidFill>
              <a:srgbClr val="535353">
                <a:alpha val="0"/>
              </a:srgbClr>
            </a:solidFill>
            <a:miter lim="400000"/>
            <a:headEnd type="stealth"/>
          </a:ln>
        </p:spPr>
        <p:txBody>
          <a:bodyPr lIns="0" tIns="0" rIns="0" bIns="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64" name="Shape 264"/>
          <p:cNvSpPr/>
          <p:nvPr/>
        </p:nvSpPr>
        <p:spPr>
          <a:xfrm>
            <a:off x="2403874" y="2721883"/>
            <a:ext cx="203384" cy="3337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2400">
                <a:solidFill>
                  <a:srgbClr val="535353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rPr sz="1700">
                <a:solidFill>
                  <a:srgbClr val="000000"/>
                </a:solidFill>
              </a:rPr>
              <a:t>0</a:t>
            </a:r>
          </a:p>
        </p:txBody>
      </p:sp>
      <p:sp>
        <p:nvSpPr>
          <p:cNvPr id="265" name="Shape 265"/>
          <p:cNvSpPr/>
          <p:nvPr/>
        </p:nvSpPr>
        <p:spPr>
          <a:xfrm>
            <a:off x="3002163" y="2721883"/>
            <a:ext cx="203384" cy="3337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2400">
                <a:solidFill>
                  <a:srgbClr val="535353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rPr sz="17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266" name="Shape 266"/>
          <p:cNvSpPr/>
          <p:nvPr/>
        </p:nvSpPr>
        <p:spPr>
          <a:xfrm>
            <a:off x="3600452" y="2721883"/>
            <a:ext cx="203384" cy="3337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2400">
                <a:solidFill>
                  <a:srgbClr val="535353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rPr sz="17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267" name="Shape 267"/>
          <p:cNvSpPr/>
          <p:nvPr/>
        </p:nvSpPr>
        <p:spPr>
          <a:xfrm>
            <a:off x="4171952" y="2721883"/>
            <a:ext cx="203384" cy="3337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2400">
                <a:solidFill>
                  <a:srgbClr val="535353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rPr sz="17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268" name="Shape 268"/>
          <p:cNvSpPr/>
          <p:nvPr/>
        </p:nvSpPr>
        <p:spPr>
          <a:xfrm>
            <a:off x="4761311" y="2721883"/>
            <a:ext cx="203384" cy="3337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2400">
                <a:solidFill>
                  <a:srgbClr val="535353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rPr sz="1700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269" name="Shape 269"/>
          <p:cNvSpPr/>
          <p:nvPr/>
        </p:nvSpPr>
        <p:spPr>
          <a:xfrm>
            <a:off x="5350671" y="2721883"/>
            <a:ext cx="203384" cy="3337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2400">
                <a:solidFill>
                  <a:srgbClr val="535353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rPr sz="1700">
                <a:solidFill>
                  <a:srgbClr val="000000"/>
                </a:solidFill>
              </a:rPr>
              <a:t>5</a:t>
            </a:r>
          </a:p>
        </p:txBody>
      </p:sp>
      <p:sp>
        <p:nvSpPr>
          <p:cNvPr id="270" name="Shape 270"/>
          <p:cNvSpPr/>
          <p:nvPr/>
        </p:nvSpPr>
        <p:spPr>
          <a:xfrm>
            <a:off x="5940030" y="2721883"/>
            <a:ext cx="203384" cy="3337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2400">
                <a:solidFill>
                  <a:srgbClr val="535353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rPr sz="1700">
                <a:solidFill>
                  <a:srgbClr val="000000"/>
                </a:solidFill>
              </a:rPr>
              <a:t>6</a:t>
            </a:r>
          </a:p>
        </p:txBody>
      </p:sp>
      <p:sp>
        <p:nvSpPr>
          <p:cNvPr id="271" name="Shape 271"/>
          <p:cNvSpPr/>
          <p:nvPr/>
        </p:nvSpPr>
        <p:spPr>
          <a:xfrm>
            <a:off x="6529389" y="2721883"/>
            <a:ext cx="203384" cy="3337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2400">
                <a:solidFill>
                  <a:srgbClr val="535353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rPr sz="1700">
                <a:solidFill>
                  <a:srgbClr val="000000"/>
                </a:solidFill>
              </a:rPr>
              <a:t>7</a:t>
            </a:r>
          </a:p>
        </p:txBody>
      </p:sp>
      <p:sp>
        <p:nvSpPr>
          <p:cNvPr id="272" name="Shape 272"/>
          <p:cNvSpPr/>
          <p:nvPr/>
        </p:nvSpPr>
        <p:spPr>
          <a:xfrm>
            <a:off x="2237880" y="4144456"/>
            <a:ext cx="535374" cy="2567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1800">
                <a:solidFill>
                  <a:srgbClr val="424242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 sz="1200"/>
              <a:t>0x120</a:t>
            </a:r>
          </a:p>
        </p:txBody>
      </p:sp>
      <p:sp>
        <p:nvSpPr>
          <p:cNvPr id="273" name="Shape 273"/>
          <p:cNvSpPr/>
          <p:nvPr/>
        </p:nvSpPr>
        <p:spPr>
          <a:xfrm>
            <a:off x="1648521" y="4144456"/>
            <a:ext cx="535374" cy="2567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1800">
                <a:solidFill>
                  <a:srgbClr val="424242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 sz="1200"/>
              <a:t>0x11c</a:t>
            </a:r>
          </a:p>
        </p:txBody>
      </p:sp>
      <p:sp>
        <p:nvSpPr>
          <p:cNvPr id="274" name="Shape 274"/>
          <p:cNvSpPr/>
          <p:nvPr/>
        </p:nvSpPr>
        <p:spPr>
          <a:xfrm>
            <a:off x="1050232" y="4144456"/>
            <a:ext cx="535374" cy="2567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1800">
                <a:solidFill>
                  <a:srgbClr val="424242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 sz="1200"/>
              <a:t>0x118</a:t>
            </a:r>
          </a:p>
        </p:txBody>
      </p:sp>
      <p:sp>
        <p:nvSpPr>
          <p:cNvPr id="275" name="Shape 275"/>
          <p:cNvSpPr/>
          <p:nvPr/>
        </p:nvSpPr>
        <p:spPr>
          <a:xfrm>
            <a:off x="496591" y="4144456"/>
            <a:ext cx="535374" cy="2567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1800">
                <a:solidFill>
                  <a:srgbClr val="424242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 sz="1200"/>
              <a:t>0x114</a:t>
            </a:r>
          </a:p>
        </p:txBody>
      </p:sp>
      <p:sp>
        <p:nvSpPr>
          <p:cNvPr id="276" name="Shape 276"/>
          <p:cNvSpPr/>
          <p:nvPr/>
        </p:nvSpPr>
        <p:spPr>
          <a:xfrm>
            <a:off x="2836170" y="4144456"/>
            <a:ext cx="535374" cy="2567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1800">
                <a:solidFill>
                  <a:srgbClr val="424242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 sz="1200"/>
              <a:t>0x124</a:t>
            </a:r>
          </a:p>
        </p:txBody>
      </p:sp>
      <p:sp>
        <p:nvSpPr>
          <p:cNvPr id="277" name="Shape 277"/>
          <p:cNvSpPr/>
          <p:nvPr/>
        </p:nvSpPr>
        <p:spPr>
          <a:xfrm>
            <a:off x="3434459" y="4144456"/>
            <a:ext cx="535374" cy="2567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1800">
                <a:solidFill>
                  <a:srgbClr val="424242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 sz="1200"/>
              <a:t>0x128</a:t>
            </a:r>
          </a:p>
        </p:txBody>
      </p:sp>
      <p:sp>
        <p:nvSpPr>
          <p:cNvPr id="278" name="Shape 278"/>
          <p:cNvSpPr/>
          <p:nvPr/>
        </p:nvSpPr>
        <p:spPr>
          <a:xfrm>
            <a:off x="4005959" y="4144456"/>
            <a:ext cx="535374" cy="2567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1800">
                <a:solidFill>
                  <a:srgbClr val="424242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 sz="1200"/>
              <a:t>0x12c</a:t>
            </a:r>
          </a:p>
        </p:txBody>
      </p:sp>
      <p:sp>
        <p:nvSpPr>
          <p:cNvPr id="279" name="Shape 279"/>
          <p:cNvSpPr/>
          <p:nvPr/>
        </p:nvSpPr>
        <p:spPr>
          <a:xfrm>
            <a:off x="4604248" y="4144456"/>
            <a:ext cx="535374" cy="2567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1800">
                <a:solidFill>
                  <a:srgbClr val="424242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 sz="1200"/>
              <a:t>0x130</a:t>
            </a:r>
          </a:p>
        </p:txBody>
      </p:sp>
      <p:sp>
        <p:nvSpPr>
          <p:cNvPr id="280" name="Shape 280"/>
          <p:cNvSpPr/>
          <p:nvPr/>
        </p:nvSpPr>
        <p:spPr>
          <a:xfrm>
            <a:off x="5184677" y="4144456"/>
            <a:ext cx="535374" cy="2567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1800">
                <a:solidFill>
                  <a:srgbClr val="424242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 sz="1200"/>
              <a:t>0x134</a:t>
            </a:r>
          </a:p>
        </p:txBody>
      </p:sp>
      <p:sp>
        <p:nvSpPr>
          <p:cNvPr id="281" name="Shape 281"/>
          <p:cNvSpPr/>
          <p:nvPr/>
        </p:nvSpPr>
        <p:spPr>
          <a:xfrm>
            <a:off x="5774037" y="4144456"/>
            <a:ext cx="535374" cy="2567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1800">
                <a:solidFill>
                  <a:srgbClr val="424242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 sz="1200"/>
              <a:t>0x138</a:t>
            </a:r>
          </a:p>
        </p:txBody>
      </p:sp>
      <p:sp>
        <p:nvSpPr>
          <p:cNvPr id="282" name="Shape 282"/>
          <p:cNvSpPr/>
          <p:nvPr/>
        </p:nvSpPr>
        <p:spPr>
          <a:xfrm>
            <a:off x="6363396" y="4144456"/>
            <a:ext cx="535374" cy="2567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1800">
                <a:solidFill>
                  <a:srgbClr val="424242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 sz="1200"/>
              <a:t>0x13c</a:t>
            </a:r>
          </a:p>
        </p:txBody>
      </p:sp>
      <p:sp>
        <p:nvSpPr>
          <p:cNvPr id="283" name="Shape 283"/>
          <p:cNvSpPr/>
          <p:nvPr/>
        </p:nvSpPr>
        <p:spPr>
          <a:xfrm>
            <a:off x="6952755" y="4144456"/>
            <a:ext cx="535374" cy="2567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1800">
                <a:solidFill>
                  <a:srgbClr val="424242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 sz="1200"/>
              <a:t>0x140</a:t>
            </a:r>
          </a:p>
        </p:txBody>
      </p:sp>
      <p:sp>
        <p:nvSpPr>
          <p:cNvPr id="284" name="Shape 284"/>
          <p:cNvSpPr/>
          <p:nvPr/>
        </p:nvSpPr>
        <p:spPr>
          <a:xfrm>
            <a:off x="7533185" y="4144456"/>
            <a:ext cx="535374" cy="2567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1800">
                <a:solidFill>
                  <a:srgbClr val="424242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 sz="1200"/>
              <a:t>0x144</a:t>
            </a:r>
          </a:p>
        </p:txBody>
      </p:sp>
      <p:sp>
        <p:nvSpPr>
          <p:cNvPr id="285" name="Shape 285"/>
          <p:cNvSpPr/>
          <p:nvPr/>
        </p:nvSpPr>
        <p:spPr>
          <a:xfrm>
            <a:off x="8140404" y="4144456"/>
            <a:ext cx="535374" cy="2567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1800">
                <a:solidFill>
                  <a:srgbClr val="424242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 sz="1200"/>
              <a:t>0x148</a:t>
            </a:r>
          </a:p>
        </p:txBody>
      </p:sp>
      <p:sp>
        <p:nvSpPr>
          <p:cNvPr id="286" name="Shape 286"/>
          <p:cNvSpPr/>
          <p:nvPr/>
        </p:nvSpPr>
        <p:spPr>
          <a:xfrm>
            <a:off x="6933309" y="3348319"/>
            <a:ext cx="1" cy="1787302"/>
          </a:xfrm>
          <a:prstGeom prst="line">
            <a:avLst/>
          </a:prstGeom>
          <a:ln w="76200">
            <a:solidFill>
              <a:srgbClr val="595959"/>
            </a:solidFill>
            <a:custDash>
              <a:ds d="200000" sp="200000"/>
            </a:custDash>
            <a:miter lim="400000"/>
          </a:ln>
        </p:spPr>
        <p:txBody>
          <a:bodyPr lIns="0" tIns="0" rIns="0" bIns="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87" name="Shape 287"/>
          <p:cNvSpPr/>
          <p:nvPr/>
        </p:nvSpPr>
        <p:spPr>
          <a:xfrm>
            <a:off x="5887883" y="5279480"/>
            <a:ext cx="2075760" cy="3799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2800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1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000000"/>
                </a:solidFill>
              </a:rPr>
              <a:t>64 Byte Boundary</a:t>
            </a:r>
          </a:p>
        </p:txBody>
      </p:sp>
      <p:sp>
        <p:nvSpPr>
          <p:cNvPr id="288" name="Shape 288"/>
          <p:cNvSpPr/>
          <p:nvPr/>
        </p:nvSpPr>
        <p:spPr>
          <a:xfrm flipH="1" flipV="1">
            <a:off x="3106799" y="3223792"/>
            <a:ext cx="1744883" cy="684901"/>
          </a:xfrm>
          <a:prstGeom prst="line">
            <a:avLst/>
          </a:prstGeom>
          <a:ln w="25400">
            <a:solidFill>
              <a:srgbClr val="535353">
                <a:alpha val="0"/>
              </a:srgbClr>
            </a:solidFill>
            <a:miter lim="400000"/>
            <a:headEnd type="stealth"/>
          </a:ln>
        </p:spPr>
        <p:txBody>
          <a:bodyPr lIns="0" tIns="0" rIns="0" bIns="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89" name="Shape 289"/>
          <p:cNvSpPr/>
          <p:nvPr/>
        </p:nvSpPr>
        <p:spPr>
          <a:xfrm flipH="1" flipV="1">
            <a:off x="3696158" y="3223792"/>
            <a:ext cx="1744883" cy="684901"/>
          </a:xfrm>
          <a:prstGeom prst="line">
            <a:avLst/>
          </a:prstGeom>
          <a:ln w="25400">
            <a:solidFill>
              <a:srgbClr val="535353">
                <a:alpha val="0"/>
              </a:srgbClr>
            </a:solidFill>
            <a:miter lim="400000"/>
            <a:headEnd type="stealth"/>
          </a:ln>
        </p:spPr>
        <p:txBody>
          <a:bodyPr lIns="0" tIns="0" rIns="0" bIns="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90" name="Shape 290"/>
          <p:cNvSpPr/>
          <p:nvPr/>
        </p:nvSpPr>
        <p:spPr>
          <a:xfrm flipH="1" flipV="1">
            <a:off x="4285518" y="3223792"/>
            <a:ext cx="1744883" cy="684901"/>
          </a:xfrm>
          <a:prstGeom prst="line">
            <a:avLst/>
          </a:prstGeom>
          <a:ln w="25400">
            <a:solidFill>
              <a:srgbClr val="535353">
                <a:alpha val="0"/>
              </a:srgbClr>
            </a:solidFill>
            <a:miter lim="400000"/>
            <a:headEnd type="stealth"/>
          </a:ln>
        </p:spPr>
        <p:txBody>
          <a:bodyPr lIns="0" tIns="0" rIns="0" bIns="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91" name="Shape 291"/>
          <p:cNvSpPr/>
          <p:nvPr/>
        </p:nvSpPr>
        <p:spPr>
          <a:xfrm flipH="1" flipV="1">
            <a:off x="4883807" y="3223792"/>
            <a:ext cx="1744883" cy="684901"/>
          </a:xfrm>
          <a:prstGeom prst="line">
            <a:avLst/>
          </a:prstGeom>
          <a:ln w="25400">
            <a:solidFill>
              <a:srgbClr val="535353">
                <a:alpha val="0"/>
              </a:srgbClr>
            </a:solidFill>
            <a:miter lim="400000"/>
            <a:headEnd type="stealth"/>
          </a:ln>
        </p:spPr>
        <p:txBody>
          <a:bodyPr lIns="0" tIns="0" rIns="0" bIns="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92" name="Shape 292"/>
          <p:cNvSpPr/>
          <p:nvPr/>
        </p:nvSpPr>
        <p:spPr>
          <a:xfrm flipH="1" flipV="1">
            <a:off x="5473166" y="3223792"/>
            <a:ext cx="1744883" cy="684901"/>
          </a:xfrm>
          <a:prstGeom prst="line">
            <a:avLst/>
          </a:prstGeom>
          <a:ln w="25400">
            <a:solidFill>
              <a:srgbClr val="535353">
                <a:alpha val="0"/>
              </a:srgbClr>
            </a:solidFill>
            <a:miter lim="400000"/>
            <a:headEnd type="stealth"/>
          </a:ln>
        </p:spPr>
        <p:txBody>
          <a:bodyPr lIns="0" tIns="0" rIns="0" bIns="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93" name="Shape 293"/>
          <p:cNvSpPr/>
          <p:nvPr/>
        </p:nvSpPr>
        <p:spPr>
          <a:xfrm flipH="1" flipV="1">
            <a:off x="6071455" y="3223792"/>
            <a:ext cx="1744883" cy="684901"/>
          </a:xfrm>
          <a:prstGeom prst="line">
            <a:avLst/>
          </a:prstGeom>
          <a:ln w="25400">
            <a:solidFill>
              <a:srgbClr val="535353">
                <a:alpha val="0"/>
              </a:srgbClr>
            </a:solidFill>
            <a:miter lim="400000"/>
            <a:headEnd type="stealth"/>
          </a:ln>
        </p:spPr>
        <p:txBody>
          <a:bodyPr lIns="0" tIns="0" rIns="0" bIns="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94" name="Shape 294"/>
          <p:cNvSpPr/>
          <p:nvPr/>
        </p:nvSpPr>
        <p:spPr>
          <a:xfrm flipH="1" flipV="1">
            <a:off x="6669744" y="3223792"/>
            <a:ext cx="1744883" cy="684901"/>
          </a:xfrm>
          <a:prstGeom prst="line">
            <a:avLst/>
          </a:prstGeom>
          <a:ln w="25400">
            <a:solidFill>
              <a:srgbClr val="535353">
                <a:alpha val="0"/>
              </a:srgbClr>
            </a:solidFill>
            <a:miter lim="400000"/>
            <a:headEnd type="stealth"/>
          </a:ln>
        </p:spPr>
        <p:txBody>
          <a:bodyPr lIns="0" tIns="0" rIns="0" bIns="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95" name="Shape 295"/>
          <p:cNvSpPr/>
          <p:nvPr/>
        </p:nvSpPr>
        <p:spPr>
          <a:xfrm>
            <a:off x="2339752" y="1556792"/>
            <a:ext cx="4447953" cy="5893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/>
          <a:lstStyle/>
          <a:p>
            <a:pPr lvl="1" indent="241093" defTabSz="410751">
              <a:defRPr sz="1800"/>
            </a:pPr>
            <a:r>
              <a:rPr sz="1700" dirty="0">
                <a:solidFill>
                  <a:srgbClr val="FF7E79"/>
                </a:solidFill>
                <a:latin typeface="Menlo Regular"/>
                <a:ea typeface="Menlo Regular"/>
                <a:cs typeface="Menlo Regular"/>
                <a:sym typeface="Menlo Regular"/>
              </a:rPr>
              <a:t>const int</a:t>
            </a:r>
            <a:r>
              <a:rPr sz="1700" dirty="0">
                <a:solidFill>
                  <a:srgbClr val="535353"/>
                </a:solidFill>
                <a:latin typeface="Menlo Regular"/>
                <a:ea typeface="Menlo Regular"/>
                <a:cs typeface="Menlo Regular"/>
                <a:sym typeface="Menlo Regular"/>
              </a:rPr>
              <a:t> c = </a:t>
            </a:r>
            <a:r>
              <a:rPr sz="1700" dirty="0">
                <a:solidFill>
                  <a:srgbClr val="FF9300"/>
                </a:solidFill>
                <a:latin typeface="Menlo Regular"/>
                <a:ea typeface="Menlo Regular"/>
                <a:cs typeface="Menlo Regular"/>
                <a:sym typeface="Menlo Regular"/>
              </a:rPr>
              <a:t>3</a:t>
            </a:r>
            <a:r>
              <a:rPr sz="1700" dirty="0">
                <a:solidFill>
                  <a:srgbClr val="535353"/>
                </a:solidFill>
                <a:latin typeface="Menlo Regular"/>
                <a:ea typeface="Menlo Regular"/>
                <a:cs typeface="Menlo Regular"/>
                <a:sym typeface="Menlo Regular"/>
              </a:rPr>
              <a:t>;</a:t>
            </a:r>
          </a:p>
          <a:p>
            <a:pPr lvl="1" indent="241093" defTabSz="410751">
              <a:defRPr sz="1800"/>
            </a:pPr>
            <a:r>
              <a:rPr sz="1700" dirty="0">
                <a:solidFill>
                  <a:srgbClr val="FF7E79"/>
                </a:solidFill>
                <a:latin typeface="Menlo Regular"/>
                <a:ea typeface="Menlo Regular"/>
                <a:cs typeface="Menlo Regular"/>
                <a:sym typeface="Menlo Regular"/>
              </a:rPr>
              <a:t>float</a:t>
            </a:r>
            <a:r>
              <a:rPr sz="1700" dirty="0">
                <a:solidFill>
                  <a:srgbClr val="535353"/>
                </a:solidFill>
                <a:latin typeface="Menlo Regular"/>
                <a:ea typeface="Menlo Regular"/>
                <a:cs typeface="Menlo Regular"/>
                <a:sym typeface="Menlo Regular"/>
              </a:rPr>
              <a:t> val2 = memA[id + c];</a:t>
            </a:r>
          </a:p>
          <a:p>
            <a:pPr lvl="1" indent="241093" defTabSz="410751">
              <a:defRPr sz="1800"/>
            </a:pPr>
            <a:endParaRPr sz="1700" dirty="0">
              <a:solidFill>
                <a:srgbClr val="535353"/>
              </a:solidFill>
              <a:latin typeface="Menlo Regular"/>
              <a:ea typeface="Menlo Regular"/>
              <a:cs typeface="Menlo Regular"/>
              <a:sym typeface="Menlo Regular"/>
            </a:endParaRPr>
          </a:p>
          <a:p>
            <a:pPr defTabSz="410751">
              <a:defRPr sz="1800"/>
            </a:pPr>
            <a:endParaRPr sz="1700" dirty="0">
              <a:solidFill>
                <a:srgbClr val="535353"/>
              </a:solidFill>
              <a:latin typeface="Menlo Regular"/>
              <a:ea typeface="Menlo Regular"/>
              <a:cs typeface="Menlo Regular"/>
              <a:sym typeface="Menlo Regular"/>
            </a:endParaRPr>
          </a:p>
        </p:txBody>
      </p:sp>
      <p:pic>
        <p:nvPicPr>
          <p:cNvPr id="296" name="Picture 295"/>
          <p:cNvPicPr/>
          <p:nvPr/>
        </p:nvPicPr>
        <p:blipFill>
          <a:blip r:embed="rId2">
            <a:alphaModFix amt="0"/>
            <a:extLst/>
          </a:blip>
          <a:stretch>
            <a:fillRect/>
          </a:stretch>
        </p:blipFill>
        <p:spPr>
          <a:xfrm>
            <a:off x="2148485" y="3008532"/>
            <a:ext cx="6690076" cy="1104385"/>
          </a:xfrm>
          <a:prstGeom prst="rect">
            <a:avLst/>
          </a:prstGeom>
        </p:spPr>
      </p:pic>
      <p:sp>
        <p:nvSpPr>
          <p:cNvPr id="298" name="Shape 298"/>
          <p:cNvSpPr/>
          <p:nvPr/>
        </p:nvSpPr>
        <p:spPr>
          <a:xfrm flipH="1">
            <a:off x="4464634" y="4201313"/>
            <a:ext cx="678901" cy="1047843"/>
          </a:xfrm>
          <a:prstGeom prst="line">
            <a:avLst/>
          </a:prstGeom>
          <a:ln w="88900">
            <a:solidFill>
              <a:srgbClr val="FF7E79">
                <a:alpha val="0"/>
              </a:srgbClr>
            </a:solidFill>
            <a:miter lim="400000"/>
            <a:headEnd type="stealth"/>
          </a:ln>
        </p:spPr>
        <p:txBody>
          <a:bodyPr lIns="0" tIns="0" rIns="0" bIns="0" anchor="ctr"/>
          <a:lstStyle/>
          <a:p>
            <a:endParaRPr>
              <a:solidFill>
                <a:prstClr val="black"/>
              </a:solidFill>
            </a:endParaRPr>
          </a:p>
        </p:txBody>
      </p:sp>
      <p:cxnSp>
        <p:nvCxnSpPr>
          <p:cNvPr id="3" name="Straight Arrow Connector 2"/>
          <p:cNvCxnSpPr/>
          <p:nvPr/>
        </p:nvCxnSpPr>
        <p:spPr>
          <a:xfrm>
            <a:off x="2491383" y="3223792"/>
            <a:ext cx="1762009" cy="68490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>
            <a:off x="3089672" y="3223792"/>
            <a:ext cx="1762009" cy="68490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>
            <a:off x="3682066" y="3223792"/>
            <a:ext cx="1762009" cy="68490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>
            <a:off x="4253393" y="3223792"/>
            <a:ext cx="1762009" cy="68490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>
            <a:off x="4866680" y="3223792"/>
            <a:ext cx="1762009" cy="68490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>
            <a:off x="5464969" y="3223792"/>
            <a:ext cx="1762009" cy="68490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>
          <a:xfrm>
            <a:off x="6057363" y="3223792"/>
            <a:ext cx="1762009" cy="68490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>
            <a:off x="6628690" y="3223792"/>
            <a:ext cx="1762009" cy="68490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>
                <a:solidFill>
                  <a:prstClr val="black"/>
                </a:solidFill>
              </a:rPr>
              <a:t>Memory access patterns</a:t>
            </a:r>
            <a:endParaRPr lang="en-GB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875568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/>
          <p:nvPr/>
        </p:nvSpPr>
        <p:spPr>
          <a:xfrm>
            <a:off x="2483768" y="1700808"/>
            <a:ext cx="4124771" cy="7054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/>
          <a:lstStyle/>
          <a:p>
            <a:pPr lvl="1" indent="241093" defTabSz="410751">
              <a:defRPr sz="1800"/>
            </a:pPr>
            <a:r>
              <a:rPr sz="1700" dirty="0">
                <a:solidFill>
                  <a:srgbClr val="FF7E79"/>
                </a:solidFill>
                <a:latin typeface="Menlo Regular"/>
                <a:ea typeface="Menlo Regular"/>
                <a:cs typeface="Menlo Regular"/>
                <a:sym typeface="Menlo Regular"/>
              </a:rPr>
              <a:t>float</a:t>
            </a:r>
            <a:r>
              <a:rPr sz="1700" dirty="0">
                <a:solidFill>
                  <a:srgbClr val="535353"/>
                </a:solidFill>
                <a:latin typeface="Menlo Regular"/>
                <a:ea typeface="Menlo Regular"/>
                <a:cs typeface="Menlo Regular"/>
                <a:sym typeface="Menlo Regular"/>
              </a:rPr>
              <a:t> val3 = memA[</a:t>
            </a:r>
            <a:r>
              <a:rPr sz="1700" dirty="0">
                <a:solidFill>
                  <a:srgbClr val="FF9300"/>
                </a:solidFill>
                <a:latin typeface="Menlo Regular"/>
                <a:ea typeface="Menlo Regular"/>
                <a:cs typeface="Menlo Regular"/>
                <a:sym typeface="Menlo Regular"/>
              </a:rPr>
              <a:t>3</a:t>
            </a:r>
            <a:r>
              <a:rPr sz="1700" dirty="0">
                <a:solidFill>
                  <a:srgbClr val="535353"/>
                </a:solidFill>
                <a:latin typeface="Menlo Regular"/>
                <a:ea typeface="Menlo Regular"/>
                <a:cs typeface="Menlo Regular"/>
                <a:sym typeface="Menlo Regular"/>
              </a:rPr>
              <a:t>*id];</a:t>
            </a:r>
          </a:p>
        </p:txBody>
      </p:sp>
      <p:sp>
        <p:nvSpPr>
          <p:cNvPr id="302" name="Shape 302"/>
          <p:cNvSpPr/>
          <p:nvPr/>
        </p:nvSpPr>
        <p:spPr>
          <a:xfrm>
            <a:off x="2223492" y="2607469"/>
            <a:ext cx="571500" cy="571500"/>
          </a:xfrm>
          <a:prstGeom prst="rect">
            <a:avLst/>
          </a:prstGeom>
          <a:solidFill>
            <a:srgbClr val="008F00"/>
          </a:solidFill>
          <a:ln w="254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 algn="ctr" defTabSz="410751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 sz="3600">
              <a:solidFill>
                <a:srgbClr val="FFFFFF"/>
              </a:solidFill>
              <a:latin typeface="Trebuchet MS"/>
              <a:sym typeface="Gill Sans Light"/>
            </a:endParaRPr>
          </a:p>
        </p:txBody>
      </p:sp>
      <p:sp>
        <p:nvSpPr>
          <p:cNvPr id="303" name="Shape 303"/>
          <p:cNvSpPr/>
          <p:nvPr/>
        </p:nvSpPr>
        <p:spPr>
          <a:xfrm>
            <a:off x="2812852" y="2607469"/>
            <a:ext cx="571500" cy="571500"/>
          </a:xfrm>
          <a:prstGeom prst="rect">
            <a:avLst/>
          </a:prstGeom>
          <a:solidFill>
            <a:srgbClr val="008F00"/>
          </a:solidFill>
          <a:ln w="254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 algn="ctr" defTabSz="410751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 sz="3600">
              <a:solidFill>
                <a:srgbClr val="FFFFFF"/>
              </a:solidFill>
              <a:latin typeface="Trebuchet MS"/>
              <a:sym typeface="Gill Sans Light"/>
            </a:endParaRPr>
          </a:p>
        </p:txBody>
      </p:sp>
      <p:sp>
        <p:nvSpPr>
          <p:cNvPr id="304" name="Shape 304"/>
          <p:cNvSpPr/>
          <p:nvPr/>
        </p:nvSpPr>
        <p:spPr>
          <a:xfrm>
            <a:off x="3402211" y="2607469"/>
            <a:ext cx="571500" cy="571500"/>
          </a:xfrm>
          <a:prstGeom prst="rect">
            <a:avLst/>
          </a:prstGeom>
          <a:solidFill>
            <a:srgbClr val="008F00"/>
          </a:solidFill>
          <a:ln w="254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 algn="ctr" defTabSz="410751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 sz="3600">
              <a:solidFill>
                <a:srgbClr val="FFFFFF"/>
              </a:solidFill>
              <a:latin typeface="Trebuchet MS"/>
              <a:sym typeface="Gill Sans Light"/>
            </a:endParaRPr>
          </a:p>
        </p:txBody>
      </p:sp>
      <p:sp>
        <p:nvSpPr>
          <p:cNvPr id="305" name="Shape 305"/>
          <p:cNvSpPr/>
          <p:nvPr/>
        </p:nvSpPr>
        <p:spPr>
          <a:xfrm>
            <a:off x="3991570" y="2607469"/>
            <a:ext cx="571500" cy="571500"/>
          </a:xfrm>
          <a:prstGeom prst="rect">
            <a:avLst/>
          </a:prstGeom>
          <a:solidFill>
            <a:srgbClr val="008F00"/>
          </a:solidFill>
          <a:ln w="254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 algn="ctr" defTabSz="410751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 sz="3600">
              <a:solidFill>
                <a:srgbClr val="FFFFFF"/>
              </a:solidFill>
              <a:latin typeface="Trebuchet MS"/>
              <a:sym typeface="Gill Sans Light"/>
            </a:endParaRPr>
          </a:p>
        </p:txBody>
      </p:sp>
      <p:sp>
        <p:nvSpPr>
          <p:cNvPr id="306" name="Shape 306"/>
          <p:cNvSpPr/>
          <p:nvPr/>
        </p:nvSpPr>
        <p:spPr>
          <a:xfrm>
            <a:off x="4580930" y="2607469"/>
            <a:ext cx="571500" cy="571500"/>
          </a:xfrm>
          <a:prstGeom prst="rect">
            <a:avLst/>
          </a:prstGeom>
          <a:solidFill>
            <a:srgbClr val="008F00"/>
          </a:solidFill>
          <a:ln w="254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 algn="ctr" defTabSz="410751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 sz="3600">
              <a:solidFill>
                <a:srgbClr val="FFFFFF"/>
              </a:solidFill>
              <a:latin typeface="Trebuchet MS"/>
              <a:sym typeface="Gill Sans Light"/>
            </a:endParaRPr>
          </a:p>
        </p:txBody>
      </p:sp>
      <p:sp>
        <p:nvSpPr>
          <p:cNvPr id="307" name="Shape 307"/>
          <p:cNvSpPr/>
          <p:nvPr/>
        </p:nvSpPr>
        <p:spPr>
          <a:xfrm>
            <a:off x="5170289" y="2607469"/>
            <a:ext cx="571500" cy="571500"/>
          </a:xfrm>
          <a:prstGeom prst="rect">
            <a:avLst/>
          </a:prstGeom>
          <a:solidFill>
            <a:srgbClr val="008F00"/>
          </a:solidFill>
          <a:ln w="254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 algn="ctr" defTabSz="410751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 sz="3600">
              <a:solidFill>
                <a:srgbClr val="FFFFFF"/>
              </a:solidFill>
              <a:latin typeface="Trebuchet MS"/>
              <a:sym typeface="Gill Sans Light"/>
            </a:endParaRPr>
          </a:p>
        </p:txBody>
      </p:sp>
      <p:sp>
        <p:nvSpPr>
          <p:cNvPr id="308" name="Shape 308"/>
          <p:cNvSpPr/>
          <p:nvPr/>
        </p:nvSpPr>
        <p:spPr>
          <a:xfrm>
            <a:off x="5759648" y="2607469"/>
            <a:ext cx="571500" cy="571500"/>
          </a:xfrm>
          <a:prstGeom prst="rect">
            <a:avLst/>
          </a:prstGeom>
          <a:solidFill>
            <a:srgbClr val="008F00"/>
          </a:solidFill>
          <a:ln w="254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 algn="ctr" defTabSz="410751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 sz="3600">
              <a:solidFill>
                <a:srgbClr val="FFFFFF"/>
              </a:solidFill>
              <a:latin typeface="Trebuchet MS"/>
              <a:sym typeface="Gill Sans Light"/>
            </a:endParaRPr>
          </a:p>
        </p:txBody>
      </p:sp>
      <p:sp>
        <p:nvSpPr>
          <p:cNvPr id="309" name="Shape 309"/>
          <p:cNvSpPr/>
          <p:nvPr/>
        </p:nvSpPr>
        <p:spPr>
          <a:xfrm>
            <a:off x="6349008" y="2607469"/>
            <a:ext cx="571500" cy="571500"/>
          </a:xfrm>
          <a:prstGeom prst="rect">
            <a:avLst/>
          </a:prstGeom>
          <a:solidFill>
            <a:srgbClr val="008F00"/>
          </a:solidFill>
          <a:ln w="254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 algn="ctr" defTabSz="410751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 sz="3600">
              <a:solidFill>
                <a:srgbClr val="FFFFFF"/>
              </a:solidFill>
              <a:latin typeface="Trebuchet MS"/>
              <a:sym typeface="Gill Sans Light"/>
            </a:endParaRPr>
          </a:p>
        </p:txBody>
      </p:sp>
      <p:sp>
        <p:nvSpPr>
          <p:cNvPr id="310" name="Shape 310"/>
          <p:cNvSpPr/>
          <p:nvPr/>
        </p:nvSpPr>
        <p:spPr>
          <a:xfrm>
            <a:off x="2223492" y="3991570"/>
            <a:ext cx="571500" cy="571500"/>
          </a:xfrm>
          <a:prstGeom prst="rect">
            <a:avLst/>
          </a:prstGeom>
          <a:solidFill>
            <a:srgbClr val="FFFC79"/>
          </a:solidFill>
          <a:ln w="254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 algn="ctr" defTabSz="410751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 sz="1200">
              <a:solidFill>
                <a:srgbClr val="FFFFFF"/>
              </a:solidFill>
              <a:latin typeface="Trebuchet MS"/>
              <a:sym typeface="Gill Sans Light"/>
            </a:endParaRPr>
          </a:p>
        </p:txBody>
      </p:sp>
      <p:sp>
        <p:nvSpPr>
          <p:cNvPr id="311" name="Shape 311"/>
          <p:cNvSpPr/>
          <p:nvPr/>
        </p:nvSpPr>
        <p:spPr>
          <a:xfrm>
            <a:off x="2812852" y="3991570"/>
            <a:ext cx="571500" cy="571500"/>
          </a:xfrm>
          <a:prstGeom prst="rect">
            <a:avLst/>
          </a:prstGeom>
          <a:solidFill>
            <a:srgbClr val="FFFC79"/>
          </a:solidFill>
          <a:ln w="254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 algn="ctr" defTabSz="410751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 sz="1200">
              <a:solidFill>
                <a:srgbClr val="FFFFFF"/>
              </a:solidFill>
              <a:latin typeface="Trebuchet MS"/>
              <a:sym typeface="Gill Sans Light"/>
            </a:endParaRPr>
          </a:p>
        </p:txBody>
      </p:sp>
      <p:sp>
        <p:nvSpPr>
          <p:cNvPr id="312" name="Shape 312"/>
          <p:cNvSpPr/>
          <p:nvPr/>
        </p:nvSpPr>
        <p:spPr>
          <a:xfrm>
            <a:off x="3402211" y="3991570"/>
            <a:ext cx="571500" cy="571500"/>
          </a:xfrm>
          <a:prstGeom prst="rect">
            <a:avLst/>
          </a:prstGeom>
          <a:solidFill>
            <a:srgbClr val="FFFC79"/>
          </a:solidFill>
          <a:ln w="254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 algn="ctr" defTabSz="410751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 sz="1200">
              <a:solidFill>
                <a:srgbClr val="FFFFFF"/>
              </a:solidFill>
              <a:latin typeface="Trebuchet MS"/>
              <a:sym typeface="Gill Sans Light"/>
            </a:endParaRPr>
          </a:p>
        </p:txBody>
      </p:sp>
      <p:sp>
        <p:nvSpPr>
          <p:cNvPr id="313" name="Shape 313"/>
          <p:cNvSpPr/>
          <p:nvPr/>
        </p:nvSpPr>
        <p:spPr>
          <a:xfrm>
            <a:off x="3991570" y="3991570"/>
            <a:ext cx="571500" cy="571500"/>
          </a:xfrm>
          <a:prstGeom prst="rect">
            <a:avLst/>
          </a:prstGeom>
          <a:solidFill>
            <a:srgbClr val="FFFC79"/>
          </a:solidFill>
          <a:ln w="254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 algn="ctr" defTabSz="410751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 sz="1200">
              <a:solidFill>
                <a:srgbClr val="FFFFFF"/>
              </a:solidFill>
              <a:latin typeface="Trebuchet MS"/>
              <a:sym typeface="Gill Sans Light"/>
            </a:endParaRPr>
          </a:p>
        </p:txBody>
      </p:sp>
      <p:sp>
        <p:nvSpPr>
          <p:cNvPr id="314" name="Shape 314"/>
          <p:cNvSpPr/>
          <p:nvPr/>
        </p:nvSpPr>
        <p:spPr>
          <a:xfrm>
            <a:off x="4580930" y="3991570"/>
            <a:ext cx="571500" cy="571500"/>
          </a:xfrm>
          <a:prstGeom prst="rect">
            <a:avLst/>
          </a:prstGeom>
          <a:solidFill>
            <a:srgbClr val="FFFC79"/>
          </a:solidFill>
          <a:ln w="254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 algn="ctr" defTabSz="410751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 sz="1200">
              <a:solidFill>
                <a:srgbClr val="FFFFFF"/>
              </a:solidFill>
              <a:latin typeface="Trebuchet MS"/>
              <a:sym typeface="Gill Sans Light"/>
            </a:endParaRPr>
          </a:p>
        </p:txBody>
      </p:sp>
      <p:sp>
        <p:nvSpPr>
          <p:cNvPr id="315" name="Shape 315"/>
          <p:cNvSpPr/>
          <p:nvPr/>
        </p:nvSpPr>
        <p:spPr>
          <a:xfrm>
            <a:off x="5170289" y="3991570"/>
            <a:ext cx="571500" cy="571500"/>
          </a:xfrm>
          <a:prstGeom prst="rect">
            <a:avLst/>
          </a:prstGeom>
          <a:solidFill>
            <a:srgbClr val="FFFC79"/>
          </a:solidFill>
          <a:ln w="254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 algn="ctr" defTabSz="410751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 sz="1200">
              <a:solidFill>
                <a:srgbClr val="FFFFFF"/>
              </a:solidFill>
              <a:latin typeface="Trebuchet MS"/>
              <a:sym typeface="Gill Sans Light"/>
            </a:endParaRPr>
          </a:p>
        </p:txBody>
      </p:sp>
      <p:sp>
        <p:nvSpPr>
          <p:cNvPr id="316" name="Shape 316"/>
          <p:cNvSpPr/>
          <p:nvPr/>
        </p:nvSpPr>
        <p:spPr>
          <a:xfrm>
            <a:off x="5759648" y="3991570"/>
            <a:ext cx="571500" cy="571500"/>
          </a:xfrm>
          <a:prstGeom prst="rect">
            <a:avLst/>
          </a:prstGeom>
          <a:solidFill>
            <a:srgbClr val="FFFC79"/>
          </a:solidFill>
          <a:ln w="254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 algn="ctr" defTabSz="410751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 sz="1200">
              <a:solidFill>
                <a:srgbClr val="FFFFFF"/>
              </a:solidFill>
              <a:latin typeface="Trebuchet MS"/>
              <a:sym typeface="Gill Sans Light"/>
            </a:endParaRPr>
          </a:p>
        </p:txBody>
      </p:sp>
      <p:sp>
        <p:nvSpPr>
          <p:cNvPr id="317" name="Shape 317"/>
          <p:cNvSpPr/>
          <p:nvPr/>
        </p:nvSpPr>
        <p:spPr>
          <a:xfrm>
            <a:off x="6349008" y="3991570"/>
            <a:ext cx="571500" cy="571500"/>
          </a:xfrm>
          <a:prstGeom prst="rect">
            <a:avLst/>
          </a:prstGeom>
          <a:solidFill>
            <a:srgbClr val="FFFC79"/>
          </a:solidFill>
          <a:ln w="254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 algn="ctr" defTabSz="410751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 sz="1200">
              <a:solidFill>
                <a:srgbClr val="FFFFFF"/>
              </a:solidFill>
              <a:latin typeface="Trebuchet MS"/>
              <a:sym typeface="Gill Sans Light"/>
            </a:endParaRPr>
          </a:p>
        </p:txBody>
      </p:sp>
      <p:sp>
        <p:nvSpPr>
          <p:cNvPr id="318" name="Shape 318"/>
          <p:cNvSpPr/>
          <p:nvPr/>
        </p:nvSpPr>
        <p:spPr>
          <a:xfrm>
            <a:off x="1634133" y="3991570"/>
            <a:ext cx="571500" cy="571500"/>
          </a:xfrm>
          <a:prstGeom prst="rect">
            <a:avLst/>
          </a:prstGeom>
          <a:solidFill>
            <a:srgbClr val="FFFC79"/>
          </a:solidFill>
          <a:ln w="254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 algn="ctr" defTabSz="410751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 sz="1200">
              <a:solidFill>
                <a:srgbClr val="FFFFFF"/>
              </a:solidFill>
              <a:latin typeface="Trebuchet MS"/>
              <a:sym typeface="Gill Sans Light"/>
            </a:endParaRPr>
          </a:p>
        </p:txBody>
      </p:sp>
      <p:sp>
        <p:nvSpPr>
          <p:cNvPr id="319" name="Shape 319"/>
          <p:cNvSpPr/>
          <p:nvPr/>
        </p:nvSpPr>
        <p:spPr>
          <a:xfrm>
            <a:off x="1044773" y="3991570"/>
            <a:ext cx="571500" cy="571500"/>
          </a:xfrm>
          <a:prstGeom prst="rect">
            <a:avLst/>
          </a:prstGeom>
          <a:solidFill>
            <a:srgbClr val="FFFC79"/>
          </a:solidFill>
          <a:ln w="254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 algn="ctr" defTabSz="410751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 sz="1200">
              <a:solidFill>
                <a:srgbClr val="FFFFFF"/>
              </a:solidFill>
              <a:latin typeface="Trebuchet MS"/>
              <a:sym typeface="Gill Sans Light"/>
            </a:endParaRPr>
          </a:p>
        </p:txBody>
      </p:sp>
      <p:sp>
        <p:nvSpPr>
          <p:cNvPr id="320" name="Shape 320"/>
          <p:cNvSpPr/>
          <p:nvPr/>
        </p:nvSpPr>
        <p:spPr>
          <a:xfrm>
            <a:off x="455414" y="3991570"/>
            <a:ext cx="571500" cy="571500"/>
          </a:xfrm>
          <a:prstGeom prst="rect">
            <a:avLst/>
          </a:prstGeom>
          <a:solidFill>
            <a:srgbClr val="FFFC79"/>
          </a:solidFill>
          <a:ln w="254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 algn="ctr" defTabSz="410751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 sz="1200">
              <a:solidFill>
                <a:srgbClr val="FFFFFF"/>
              </a:solidFill>
              <a:latin typeface="Trebuchet MS"/>
              <a:sym typeface="Gill Sans Light"/>
            </a:endParaRPr>
          </a:p>
        </p:txBody>
      </p:sp>
      <p:sp>
        <p:nvSpPr>
          <p:cNvPr id="321" name="Shape 321"/>
          <p:cNvSpPr/>
          <p:nvPr/>
        </p:nvSpPr>
        <p:spPr>
          <a:xfrm>
            <a:off x="6938367" y="3991570"/>
            <a:ext cx="571500" cy="571500"/>
          </a:xfrm>
          <a:prstGeom prst="rect">
            <a:avLst/>
          </a:prstGeom>
          <a:solidFill>
            <a:srgbClr val="FFFC79"/>
          </a:solidFill>
          <a:ln w="254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 algn="ctr" defTabSz="410751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 sz="1200">
              <a:solidFill>
                <a:srgbClr val="FFFFFF"/>
              </a:solidFill>
              <a:latin typeface="Trebuchet MS"/>
              <a:sym typeface="Gill Sans Light"/>
            </a:endParaRPr>
          </a:p>
        </p:txBody>
      </p:sp>
      <p:sp>
        <p:nvSpPr>
          <p:cNvPr id="322" name="Shape 322"/>
          <p:cNvSpPr/>
          <p:nvPr/>
        </p:nvSpPr>
        <p:spPr>
          <a:xfrm>
            <a:off x="7527727" y="3991570"/>
            <a:ext cx="571500" cy="571500"/>
          </a:xfrm>
          <a:prstGeom prst="rect">
            <a:avLst/>
          </a:prstGeom>
          <a:solidFill>
            <a:srgbClr val="FFFC79"/>
          </a:solidFill>
          <a:ln w="254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 algn="ctr" defTabSz="410751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 sz="1200">
              <a:solidFill>
                <a:srgbClr val="FFFFFF"/>
              </a:solidFill>
              <a:latin typeface="Trebuchet MS"/>
              <a:sym typeface="Gill Sans Light"/>
            </a:endParaRPr>
          </a:p>
        </p:txBody>
      </p:sp>
      <p:sp>
        <p:nvSpPr>
          <p:cNvPr id="323" name="Shape 323"/>
          <p:cNvSpPr/>
          <p:nvPr/>
        </p:nvSpPr>
        <p:spPr>
          <a:xfrm>
            <a:off x="8117086" y="3991570"/>
            <a:ext cx="571500" cy="571500"/>
          </a:xfrm>
          <a:prstGeom prst="rect">
            <a:avLst/>
          </a:prstGeom>
          <a:solidFill>
            <a:srgbClr val="FFFC79"/>
          </a:solidFill>
          <a:ln w="254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 algn="ctr" defTabSz="410751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 sz="1200">
              <a:solidFill>
                <a:srgbClr val="FFFFFF"/>
              </a:solidFill>
              <a:latin typeface="Trebuchet MS"/>
              <a:sym typeface="Gill Sans Light"/>
            </a:endParaRPr>
          </a:p>
        </p:txBody>
      </p:sp>
      <p:sp>
        <p:nvSpPr>
          <p:cNvPr id="324" name="Shape 324"/>
          <p:cNvSpPr/>
          <p:nvPr/>
        </p:nvSpPr>
        <p:spPr>
          <a:xfrm flipH="1" flipV="1">
            <a:off x="2508510" y="3223791"/>
            <a:ext cx="385" cy="721910"/>
          </a:xfrm>
          <a:prstGeom prst="line">
            <a:avLst/>
          </a:prstGeom>
          <a:ln w="25400">
            <a:solidFill>
              <a:srgbClr val="535353">
                <a:alpha val="0"/>
              </a:srgbClr>
            </a:solidFill>
            <a:miter lim="400000"/>
            <a:headEnd type="stealth"/>
          </a:ln>
        </p:spPr>
        <p:txBody>
          <a:bodyPr lIns="0" tIns="0" rIns="0" bIns="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25" name="Shape 325"/>
          <p:cNvSpPr/>
          <p:nvPr/>
        </p:nvSpPr>
        <p:spPr>
          <a:xfrm flipH="1" flipV="1">
            <a:off x="3097869" y="3223792"/>
            <a:ext cx="1193125" cy="725712"/>
          </a:xfrm>
          <a:prstGeom prst="line">
            <a:avLst/>
          </a:prstGeom>
          <a:ln w="25400">
            <a:solidFill>
              <a:srgbClr val="535353">
                <a:alpha val="0"/>
              </a:srgbClr>
            </a:solidFill>
            <a:miter lim="400000"/>
            <a:headEnd type="stealth"/>
          </a:ln>
        </p:spPr>
        <p:txBody>
          <a:bodyPr lIns="0" tIns="0" rIns="0" bIns="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26" name="Shape 326"/>
          <p:cNvSpPr/>
          <p:nvPr/>
        </p:nvSpPr>
        <p:spPr>
          <a:xfrm flipH="1" flipV="1">
            <a:off x="3687228" y="3223792"/>
            <a:ext cx="2363438" cy="726095"/>
          </a:xfrm>
          <a:prstGeom prst="line">
            <a:avLst/>
          </a:prstGeom>
          <a:ln w="25400">
            <a:solidFill>
              <a:srgbClr val="535353">
                <a:alpha val="0"/>
              </a:srgbClr>
            </a:solidFill>
            <a:miter lim="400000"/>
            <a:headEnd type="stealth"/>
          </a:ln>
        </p:spPr>
        <p:txBody>
          <a:bodyPr lIns="0" tIns="0" rIns="0" bIns="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27" name="Shape 327"/>
          <p:cNvSpPr/>
          <p:nvPr/>
        </p:nvSpPr>
        <p:spPr>
          <a:xfrm flipH="1" flipV="1">
            <a:off x="4276588" y="3223791"/>
            <a:ext cx="3516519" cy="704016"/>
          </a:xfrm>
          <a:prstGeom prst="line">
            <a:avLst/>
          </a:prstGeom>
          <a:ln w="25400">
            <a:solidFill>
              <a:srgbClr val="535353">
                <a:alpha val="0"/>
              </a:srgbClr>
            </a:solidFill>
            <a:miter lim="400000"/>
            <a:headEnd type="stealth"/>
          </a:ln>
        </p:spPr>
        <p:txBody>
          <a:bodyPr lIns="0" tIns="0" rIns="0" bIns="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28" name="Shape 328"/>
          <p:cNvSpPr/>
          <p:nvPr/>
        </p:nvSpPr>
        <p:spPr>
          <a:xfrm>
            <a:off x="2403874" y="2721883"/>
            <a:ext cx="203384" cy="3337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2400">
                <a:solidFill>
                  <a:srgbClr val="535353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rPr sz="1700">
                <a:solidFill>
                  <a:srgbClr val="000000"/>
                </a:solidFill>
              </a:rPr>
              <a:t>0</a:t>
            </a:r>
          </a:p>
        </p:txBody>
      </p:sp>
      <p:sp>
        <p:nvSpPr>
          <p:cNvPr id="329" name="Shape 329"/>
          <p:cNvSpPr/>
          <p:nvPr/>
        </p:nvSpPr>
        <p:spPr>
          <a:xfrm>
            <a:off x="3002163" y="2721883"/>
            <a:ext cx="203384" cy="3337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2400">
                <a:solidFill>
                  <a:srgbClr val="535353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rPr sz="17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330" name="Shape 330"/>
          <p:cNvSpPr/>
          <p:nvPr/>
        </p:nvSpPr>
        <p:spPr>
          <a:xfrm>
            <a:off x="3600452" y="2721883"/>
            <a:ext cx="203384" cy="3337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2400">
                <a:solidFill>
                  <a:srgbClr val="535353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rPr sz="17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331" name="Shape 331"/>
          <p:cNvSpPr/>
          <p:nvPr/>
        </p:nvSpPr>
        <p:spPr>
          <a:xfrm>
            <a:off x="4171952" y="2721883"/>
            <a:ext cx="203384" cy="3337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2400">
                <a:solidFill>
                  <a:srgbClr val="535353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rPr sz="17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332" name="Shape 332"/>
          <p:cNvSpPr/>
          <p:nvPr/>
        </p:nvSpPr>
        <p:spPr>
          <a:xfrm>
            <a:off x="4761311" y="2721883"/>
            <a:ext cx="203384" cy="3337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2400">
                <a:solidFill>
                  <a:srgbClr val="535353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rPr sz="1700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333" name="Shape 333"/>
          <p:cNvSpPr/>
          <p:nvPr/>
        </p:nvSpPr>
        <p:spPr>
          <a:xfrm>
            <a:off x="5350671" y="2721883"/>
            <a:ext cx="203384" cy="3337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2400">
                <a:solidFill>
                  <a:srgbClr val="535353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rPr sz="1700">
                <a:solidFill>
                  <a:srgbClr val="000000"/>
                </a:solidFill>
              </a:rPr>
              <a:t>5</a:t>
            </a:r>
          </a:p>
        </p:txBody>
      </p:sp>
      <p:sp>
        <p:nvSpPr>
          <p:cNvPr id="334" name="Shape 334"/>
          <p:cNvSpPr/>
          <p:nvPr/>
        </p:nvSpPr>
        <p:spPr>
          <a:xfrm>
            <a:off x="5940030" y="2721883"/>
            <a:ext cx="203384" cy="3337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2400">
                <a:solidFill>
                  <a:srgbClr val="535353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rPr sz="1700">
                <a:solidFill>
                  <a:srgbClr val="000000"/>
                </a:solidFill>
              </a:rPr>
              <a:t>6</a:t>
            </a:r>
          </a:p>
        </p:txBody>
      </p:sp>
      <p:sp>
        <p:nvSpPr>
          <p:cNvPr id="335" name="Shape 335"/>
          <p:cNvSpPr/>
          <p:nvPr/>
        </p:nvSpPr>
        <p:spPr>
          <a:xfrm>
            <a:off x="6529389" y="2721883"/>
            <a:ext cx="203384" cy="3337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2400">
                <a:solidFill>
                  <a:srgbClr val="535353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rPr sz="1700">
                <a:solidFill>
                  <a:srgbClr val="000000"/>
                </a:solidFill>
              </a:rPr>
              <a:t>7</a:t>
            </a:r>
          </a:p>
        </p:txBody>
      </p:sp>
      <p:sp>
        <p:nvSpPr>
          <p:cNvPr id="336" name="Shape 336"/>
          <p:cNvSpPr/>
          <p:nvPr/>
        </p:nvSpPr>
        <p:spPr>
          <a:xfrm flipH="1">
            <a:off x="2209504" y="3384038"/>
            <a:ext cx="1" cy="1787302"/>
          </a:xfrm>
          <a:prstGeom prst="line">
            <a:avLst/>
          </a:prstGeom>
          <a:ln w="76200">
            <a:solidFill>
              <a:srgbClr val="595959"/>
            </a:solidFill>
            <a:custDash>
              <a:ds d="200000" sp="200000"/>
            </a:custDash>
            <a:miter lim="400000"/>
          </a:ln>
        </p:spPr>
        <p:txBody>
          <a:bodyPr lIns="0" tIns="0" rIns="0" bIns="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37" name="Shape 337"/>
          <p:cNvSpPr/>
          <p:nvPr/>
        </p:nvSpPr>
        <p:spPr>
          <a:xfrm>
            <a:off x="1164078" y="5315198"/>
            <a:ext cx="2075760" cy="3799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2800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1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000000"/>
                </a:solidFill>
              </a:rPr>
              <a:t>64 Byte Boundary</a:t>
            </a:r>
          </a:p>
        </p:txBody>
      </p:sp>
      <p:sp>
        <p:nvSpPr>
          <p:cNvPr id="338" name="Shape 338"/>
          <p:cNvSpPr/>
          <p:nvPr/>
        </p:nvSpPr>
        <p:spPr>
          <a:xfrm>
            <a:off x="3482654" y="5142384"/>
            <a:ext cx="4760950" cy="11541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 defTabSz="410751">
              <a:defRPr sz="1800"/>
            </a:pPr>
            <a:r>
              <a:rPr sz="2500">
                <a:solidFill>
                  <a:srgbClr val="535353"/>
                </a:solidFill>
                <a:sym typeface="Gill Sans Light"/>
              </a:rPr>
              <a:t>Strided access results in multiple </a:t>
            </a:r>
          </a:p>
          <a:p>
            <a:pPr algn="ctr" defTabSz="410751">
              <a:defRPr sz="1800"/>
            </a:pPr>
            <a:r>
              <a:rPr sz="2500">
                <a:solidFill>
                  <a:srgbClr val="535353"/>
                </a:solidFill>
                <a:sym typeface="Gill Sans Light"/>
              </a:rPr>
              <a:t>memory transactions (and </a:t>
            </a:r>
          </a:p>
          <a:p>
            <a:pPr algn="ctr" defTabSz="410751">
              <a:defRPr sz="1800"/>
            </a:pPr>
            <a:r>
              <a:rPr sz="2500">
                <a:solidFill>
                  <a:srgbClr val="535353"/>
                </a:solidFill>
                <a:sym typeface="Gill Sans Light"/>
              </a:rPr>
              <a:t>kills throughput)</a:t>
            </a:r>
          </a:p>
        </p:txBody>
      </p:sp>
      <p:sp>
        <p:nvSpPr>
          <p:cNvPr id="339" name="Shape 339"/>
          <p:cNvSpPr/>
          <p:nvPr/>
        </p:nvSpPr>
        <p:spPr>
          <a:xfrm>
            <a:off x="2237880" y="4144456"/>
            <a:ext cx="535374" cy="2567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1800">
                <a:solidFill>
                  <a:srgbClr val="424242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 sz="1200"/>
              <a:t>0x100</a:t>
            </a:r>
          </a:p>
        </p:txBody>
      </p:sp>
      <p:sp>
        <p:nvSpPr>
          <p:cNvPr id="340" name="Shape 340"/>
          <p:cNvSpPr/>
          <p:nvPr/>
        </p:nvSpPr>
        <p:spPr>
          <a:xfrm>
            <a:off x="1648521" y="4144456"/>
            <a:ext cx="535374" cy="2567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1800">
                <a:solidFill>
                  <a:srgbClr val="424242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 sz="1200"/>
              <a:t>0x0fc</a:t>
            </a:r>
          </a:p>
        </p:txBody>
      </p:sp>
      <p:sp>
        <p:nvSpPr>
          <p:cNvPr id="341" name="Shape 341"/>
          <p:cNvSpPr/>
          <p:nvPr/>
        </p:nvSpPr>
        <p:spPr>
          <a:xfrm>
            <a:off x="1050232" y="4144456"/>
            <a:ext cx="535374" cy="2567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1800">
                <a:solidFill>
                  <a:srgbClr val="424242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 sz="1200"/>
              <a:t>0x0f8</a:t>
            </a:r>
          </a:p>
        </p:txBody>
      </p:sp>
      <p:sp>
        <p:nvSpPr>
          <p:cNvPr id="342" name="Shape 342"/>
          <p:cNvSpPr/>
          <p:nvPr/>
        </p:nvSpPr>
        <p:spPr>
          <a:xfrm>
            <a:off x="496591" y="4144456"/>
            <a:ext cx="535374" cy="2567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1800">
                <a:solidFill>
                  <a:srgbClr val="424242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 sz="1200"/>
              <a:t>0x0f4</a:t>
            </a:r>
          </a:p>
        </p:txBody>
      </p:sp>
      <p:sp>
        <p:nvSpPr>
          <p:cNvPr id="343" name="Shape 343"/>
          <p:cNvSpPr/>
          <p:nvPr/>
        </p:nvSpPr>
        <p:spPr>
          <a:xfrm>
            <a:off x="2836170" y="4144456"/>
            <a:ext cx="535374" cy="2567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1800">
                <a:solidFill>
                  <a:srgbClr val="424242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 sz="1200"/>
              <a:t>0x104</a:t>
            </a:r>
          </a:p>
        </p:txBody>
      </p:sp>
      <p:sp>
        <p:nvSpPr>
          <p:cNvPr id="344" name="Shape 344"/>
          <p:cNvSpPr/>
          <p:nvPr/>
        </p:nvSpPr>
        <p:spPr>
          <a:xfrm>
            <a:off x="3434459" y="4144456"/>
            <a:ext cx="535374" cy="2567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1800">
                <a:solidFill>
                  <a:srgbClr val="424242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 sz="1200"/>
              <a:t>0x108</a:t>
            </a:r>
          </a:p>
        </p:txBody>
      </p:sp>
      <p:sp>
        <p:nvSpPr>
          <p:cNvPr id="345" name="Shape 345"/>
          <p:cNvSpPr/>
          <p:nvPr/>
        </p:nvSpPr>
        <p:spPr>
          <a:xfrm>
            <a:off x="4005959" y="4144456"/>
            <a:ext cx="535374" cy="2567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1800">
                <a:solidFill>
                  <a:srgbClr val="424242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 sz="1200"/>
              <a:t>0x10c</a:t>
            </a:r>
          </a:p>
        </p:txBody>
      </p:sp>
      <p:sp>
        <p:nvSpPr>
          <p:cNvPr id="346" name="Shape 346"/>
          <p:cNvSpPr/>
          <p:nvPr/>
        </p:nvSpPr>
        <p:spPr>
          <a:xfrm>
            <a:off x="4604248" y="4144456"/>
            <a:ext cx="535374" cy="2567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1800">
                <a:solidFill>
                  <a:srgbClr val="424242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 sz="1200"/>
              <a:t>0x110</a:t>
            </a:r>
          </a:p>
        </p:txBody>
      </p:sp>
      <p:sp>
        <p:nvSpPr>
          <p:cNvPr id="347" name="Shape 347"/>
          <p:cNvSpPr/>
          <p:nvPr/>
        </p:nvSpPr>
        <p:spPr>
          <a:xfrm>
            <a:off x="5184677" y="4144456"/>
            <a:ext cx="535374" cy="2567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1800">
                <a:solidFill>
                  <a:srgbClr val="424242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 sz="1200"/>
              <a:t>0x114</a:t>
            </a:r>
          </a:p>
        </p:txBody>
      </p:sp>
      <p:sp>
        <p:nvSpPr>
          <p:cNvPr id="348" name="Shape 348"/>
          <p:cNvSpPr/>
          <p:nvPr/>
        </p:nvSpPr>
        <p:spPr>
          <a:xfrm>
            <a:off x="5774037" y="4144456"/>
            <a:ext cx="535374" cy="2567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1800">
                <a:solidFill>
                  <a:srgbClr val="424242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 sz="1200"/>
              <a:t>0x118</a:t>
            </a:r>
          </a:p>
        </p:txBody>
      </p:sp>
      <p:sp>
        <p:nvSpPr>
          <p:cNvPr id="349" name="Shape 349"/>
          <p:cNvSpPr/>
          <p:nvPr/>
        </p:nvSpPr>
        <p:spPr>
          <a:xfrm>
            <a:off x="6363396" y="4144456"/>
            <a:ext cx="535374" cy="2567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1800">
                <a:solidFill>
                  <a:srgbClr val="424242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 sz="1200"/>
              <a:t>0x11c</a:t>
            </a:r>
          </a:p>
        </p:txBody>
      </p:sp>
      <p:sp>
        <p:nvSpPr>
          <p:cNvPr id="350" name="Shape 350"/>
          <p:cNvSpPr/>
          <p:nvPr/>
        </p:nvSpPr>
        <p:spPr>
          <a:xfrm>
            <a:off x="6952755" y="4144456"/>
            <a:ext cx="535374" cy="2567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1800">
                <a:solidFill>
                  <a:srgbClr val="424242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 sz="1200"/>
              <a:t>0x120</a:t>
            </a:r>
          </a:p>
        </p:txBody>
      </p:sp>
      <p:sp>
        <p:nvSpPr>
          <p:cNvPr id="351" name="Shape 351"/>
          <p:cNvSpPr/>
          <p:nvPr/>
        </p:nvSpPr>
        <p:spPr>
          <a:xfrm>
            <a:off x="7533185" y="4144456"/>
            <a:ext cx="535374" cy="2567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1800">
                <a:solidFill>
                  <a:srgbClr val="424242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 sz="1200"/>
              <a:t>0x124</a:t>
            </a:r>
          </a:p>
        </p:txBody>
      </p:sp>
      <p:sp>
        <p:nvSpPr>
          <p:cNvPr id="352" name="Shape 352"/>
          <p:cNvSpPr/>
          <p:nvPr/>
        </p:nvSpPr>
        <p:spPr>
          <a:xfrm>
            <a:off x="8140404" y="4144456"/>
            <a:ext cx="535374" cy="2567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1800">
                <a:solidFill>
                  <a:srgbClr val="424242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 sz="1200"/>
              <a:t>0x128</a:t>
            </a:r>
          </a:p>
        </p:txBody>
      </p:sp>
      <p:cxnSp>
        <p:nvCxnSpPr>
          <p:cNvPr id="3" name="Straight Arrow Connector 2"/>
          <p:cNvCxnSpPr>
            <a:stCxn id="324" idx="1"/>
            <a:endCxn id="324" idx="0"/>
          </p:cNvCxnSpPr>
          <p:nvPr/>
        </p:nvCxnSpPr>
        <p:spPr>
          <a:xfrm>
            <a:off x="2508510" y="3223791"/>
            <a:ext cx="385" cy="72191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endCxn id="325" idx="0"/>
          </p:cNvCxnSpPr>
          <p:nvPr/>
        </p:nvCxnSpPr>
        <p:spPr>
          <a:xfrm>
            <a:off x="3097484" y="3227978"/>
            <a:ext cx="1193510" cy="72152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endCxn id="326" idx="0"/>
          </p:cNvCxnSpPr>
          <p:nvPr/>
        </p:nvCxnSpPr>
        <p:spPr>
          <a:xfrm>
            <a:off x="3686844" y="3223791"/>
            <a:ext cx="2363823" cy="72609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endCxn id="327" idx="0"/>
          </p:cNvCxnSpPr>
          <p:nvPr/>
        </p:nvCxnSpPr>
        <p:spPr>
          <a:xfrm>
            <a:off x="4276203" y="3223791"/>
            <a:ext cx="3516903" cy="70401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solidFill>
                  <a:prstClr val="black"/>
                </a:solidFill>
              </a:rPr>
              <a:t>Memory access patterns</a:t>
            </a:r>
          </a:p>
        </p:txBody>
      </p:sp>
    </p:spTree>
    <p:extLst>
      <p:ext uri="{BB962C8B-B14F-4D97-AF65-F5344CB8AC3E}">
        <p14:creationId xmlns:p14="http://schemas.microsoft.com/office/powerpoint/2010/main" val="40553716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28CFCEF-03ED-4D47-8571-FA794F40F20A}" type="slidenum">
              <a:rPr lang="zh-CN" altLang="en-US"/>
              <a:pPr>
                <a:defRPr/>
              </a:pPr>
              <a:t>6</a:t>
            </a:fld>
            <a:endParaRPr lang="en-US" altLang="zh-CN"/>
          </a:p>
        </p:txBody>
      </p:sp>
      <p:sp>
        <p:nvSpPr>
          <p:cNvPr id="14339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pPr eaLnBrk="1" hangingPunct="1">
              <a:lnSpc>
                <a:spcPct val="89000"/>
              </a:lnSpc>
            </a:pPr>
            <a:r>
              <a:rPr lang="en-US" altLang="zh-CN" dirty="0">
                <a:ea typeface="SimSun" pitchFamily="2" charset="-122"/>
              </a:rPr>
              <a:t>OpenMP:</a:t>
            </a:r>
            <a:endParaRPr lang="en-US" altLang="zh-CN" sz="3200" dirty="0">
              <a:solidFill>
                <a:schemeClr val="accent1"/>
              </a:solidFill>
              <a:ea typeface="SimSun" pitchFamily="2" charset="-122"/>
            </a:endParaRPr>
          </a:p>
        </p:txBody>
      </p:sp>
      <p:sp>
        <p:nvSpPr>
          <p:cNvPr id="14340" name="Rectangle 3"/>
          <p:cNvSpPr>
            <a:spLocks noChangeArrowheads="1"/>
          </p:cNvSpPr>
          <p:nvPr/>
        </p:nvSpPr>
        <p:spPr bwMode="auto">
          <a:xfrm>
            <a:off x="5513388" y="6132513"/>
            <a:ext cx="2593975" cy="379412"/>
          </a:xfrm>
          <a:prstGeom prst="rect">
            <a:avLst/>
          </a:prstGeom>
          <a:solidFill>
            <a:srgbClr val="CCFFCC"/>
          </a:solidFill>
          <a:ln w="12700">
            <a:solidFill>
              <a:srgbClr val="66FF33"/>
            </a:solidFill>
            <a:miter lim="800000"/>
            <a:headEnd/>
            <a:tailEnd/>
          </a:ln>
        </p:spPr>
        <p:txBody>
          <a:bodyPr lIns="92075" tIns="46038" rIns="92075" bIns="46038">
            <a:spAutoFit/>
          </a:bodyPr>
          <a:lstStyle/>
          <a:p>
            <a:pPr algn="l" eaLnBrk="0" hangingPunct="0">
              <a:spcBef>
                <a:spcPct val="50000"/>
              </a:spcBef>
            </a:pPr>
            <a:r>
              <a:rPr lang="en-US" altLang="zh-CN" sz="1800">
                <a:solidFill>
                  <a:schemeClr val="bg2"/>
                </a:solidFill>
                <a:latin typeface="Courier New" pitchFamily="49" charset="0"/>
              </a:rPr>
              <a:t>omp_set_lock(lck)</a:t>
            </a:r>
          </a:p>
        </p:txBody>
      </p:sp>
      <p:sp>
        <p:nvSpPr>
          <p:cNvPr id="14341" name="Rectangle 4"/>
          <p:cNvSpPr>
            <a:spLocks noChangeArrowheads="1"/>
          </p:cNvSpPr>
          <p:nvPr/>
        </p:nvSpPr>
        <p:spPr bwMode="auto">
          <a:xfrm>
            <a:off x="274638" y="4999038"/>
            <a:ext cx="5441950" cy="379412"/>
          </a:xfrm>
          <a:prstGeom prst="rect">
            <a:avLst/>
          </a:prstGeom>
          <a:solidFill>
            <a:srgbClr val="FFCCFF"/>
          </a:solidFill>
          <a:ln w="12700">
            <a:solidFill>
              <a:srgbClr val="66FF33"/>
            </a:solidFill>
            <a:miter lim="800000"/>
            <a:headEnd/>
            <a:tailEnd/>
          </a:ln>
        </p:spPr>
        <p:txBody>
          <a:bodyPr lIns="92075" tIns="46038" rIns="92075" bIns="46038">
            <a:spAutoFit/>
          </a:bodyPr>
          <a:lstStyle/>
          <a:p>
            <a:pPr algn="l" eaLnBrk="0" hangingPunct="0">
              <a:spcBef>
                <a:spcPct val="50000"/>
              </a:spcBef>
            </a:pPr>
            <a:r>
              <a:rPr lang="en-US" altLang="zh-CN" sz="1800">
                <a:solidFill>
                  <a:schemeClr val="bg2"/>
                </a:solidFill>
                <a:latin typeface="Courier New" pitchFamily="49" charset="0"/>
              </a:rPr>
              <a:t>#pragma omp parallel for private(A, B)</a:t>
            </a:r>
          </a:p>
        </p:txBody>
      </p:sp>
      <p:sp>
        <p:nvSpPr>
          <p:cNvPr id="14342" name="Rectangle 5"/>
          <p:cNvSpPr>
            <a:spLocks noChangeArrowheads="1"/>
          </p:cNvSpPr>
          <p:nvPr/>
        </p:nvSpPr>
        <p:spPr bwMode="auto">
          <a:xfrm>
            <a:off x="4694238" y="1370013"/>
            <a:ext cx="3013075" cy="379412"/>
          </a:xfrm>
          <a:prstGeom prst="rect">
            <a:avLst/>
          </a:prstGeom>
          <a:solidFill>
            <a:srgbClr val="CCFFFF"/>
          </a:solidFill>
          <a:ln w="12700">
            <a:solidFill>
              <a:srgbClr val="66FF33"/>
            </a:solidFill>
            <a:miter lim="800000"/>
            <a:headEnd/>
            <a:tailEnd/>
          </a:ln>
        </p:spPr>
        <p:txBody>
          <a:bodyPr lIns="92075" tIns="46038" rIns="92075" bIns="46038">
            <a:spAutoFit/>
          </a:bodyPr>
          <a:lstStyle/>
          <a:p>
            <a:pPr algn="l" eaLnBrk="0" hangingPunct="0">
              <a:spcBef>
                <a:spcPct val="50000"/>
              </a:spcBef>
            </a:pPr>
            <a:r>
              <a:rPr lang="en-US" altLang="zh-CN" sz="1800">
                <a:solidFill>
                  <a:schemeClr val="bg2"/>
                </a:solidFill>
                <a:latin typeface="Courier New" pitchFamily="49" charset="0"/>
              </a:rPr>
              <a:t>#pragma omp critical</a:t>
            </a:r>
          </a:p>
        </p:txBody>
      </p:sp>
      <p:sp>
        <p:nvSpPr>
          <p:cNvPr id="14343" name="Rectangle 6"/>
          <p:cNvSpPr>
            <a:spLocks noChangeArrowheads="1"/>
          </p:cNvSpPr>
          <p:nvPr/>
        </p:nvSpPr>
        <p:spPr bwMode="auto">
          <a:xfrm>
            <a:off x="112713" y="2303463"/>
            <a:ext cx="4746625" cy="379412"/>
          </a:xfrm>
          <a:prstGeom prst="rect">
            <a:avLst/>
          </a:prstGeom>
          <a:solidFill>
            <a:srgbClr val="FFFFCC"/>
          </a:solidFill>
          <a:ln w="12700">
            <a:solidFill>
              <a:srgbClr val="66FF33"/>
            </a:solidFill>
            <a:miter lim="800000"/>
            <a:headEnd/>
            <a:tailEnd/>
          </a:ln>
        </p:spPr>
        <p:txBody>
          <a:bodyPr lIns="92075" tIns="46038" rIns="92075" bIns="46038">
            <a:spAutoFit/>
          </a:bodyPr>
          <a:lstStyle/>
          <a:p>
            <a:pPr algn="l" eaLnBrk="0" hangingPunct="0">
              <a:spcBef>
                <a:spcPct val="50000"/>
              </a:spcBef>
            </a:pPr>
            <a:r>
              <a:rPr lang="en-US" altLang="zh-CN" sz="1800">
                <a:solidFill>
                  <a:schemeClr val="bg2"/>
                </a:solidFill>
                <a:latin typeface="Courier New" pitchFamily="49" charset="0"/>
              </a:rPr>
              <a:t>C$OMP parallel do shared(a, b, c)</a:t>
            </a:r>
          </a:p>
        </p:txBody>
      </p:sp>
      <p:sp>
        <p:nvSpPr>
          <p:cNvPr id="14344" name="Rectangle 7"/>
          <p:cNvSpPr>
            <a:spLocks noChangeArrowheads="1"/>
          </p:cNvSpPr>
          <p:nvPr/>
        </p:nvSpPr>
        <p:spPr bwMode="auto">
          <a:xfrm>
            <a:off x="436563" y="4465638"/>
            <a:ext cx="5049837" cy="379412"/>
          </a:xfrm>
          <a:prstGeom prst="rect">
            <a:avLst/>
          </a:prstGeom>
          <a:solidFill>
            <a:srgbClr val="FFCCCC"/>
          </a:solidFill>
          <a:ln w="12700">
            <a:solidFill>
              <a:srgbClr val="66FF33"/>
            </a:solidFill>
            <a:miter lim="800000"/>
            <a:headEnd/>
            <a:tailEnd/>
          </a:ln>
        </p:spPr>
        <p:txBody>
          <a:bodyPr lIns="92075" tIns="46038" rIns="92075" bIns="46038">
            <a:spAutoFit/>
          </a:bodyPr>
          <a:lstStyle/>
          <a:p>
            <a:pPr algn="l" eaLnBrk="0" hangingPunct="0">
              <a:spcBef>
                <a:spcPct val="50000"/>
              </a:spcBef>
            </a:pPr>
            <a:r>
              <a:rPr lang="en-US" altLang="zh-CN" sz="1800">
                <a:solidFill>
                  <a:schemeClr val="bg2"/>
                </a:solidFill>
                <a:latin typeface="Courier New" pitchFamily="49" charset="0"/>
              </a:rPr>
              <a:t>C$OMP PARALLEL  REDUCTION (+: A, B)</a:t>
            </a:r>
          </a:p>
        </p:txBody>
      </p:sp>
      <p:sp>
        <p:nvSpPr>
          <p:cNvPr id="14345" name="Rectangle 8"/>
          <p:cNvSpPr>
            <a:spLocks noChangeArrowheads="1"/>
          </p:cNvSpPr>
          <p:nvPr/>
        </p:nvSpPr>
        <p:spPr bwMode="auto">
          <a:xfrm>
            <a:off x="579438" y="2808288"/>
            <a:ext cx="3727450" cy="379412"/>
          </a:xfrm>
          <a:prstGeom prst="rect">
            <a:avLst/>
          </a:prstGeom>
          <a:solidFill>
            <a:srgbClr val="CCFFCC"/>
          </a:solidFill>
          <a:ln w="12700">
            <a:solidFill>
              <a:srgbClr val="66FF33"/>
            </a:solidFill>
            <a:miter lim="800000"/>
            <a:headEnd/>
            <a:tailEnd/>
          </a:ln>
        </p:spPr>
        <p:txBody>
          <a:bodyPr lIns="92075" tIns="46038" rIns="92075" bIns="46038">
            <a:spAutoFit/>
          </a:bodyPr>
          <a:lstStyle/>
          <a:p>
            <a:pPr algn="l" eaLnBrk="0" hangingPunct="0">
              <a:spcBef>
                <a:spcPct val="50000"/>
              </a:spcBef>
            </a:pPr>
            <a:r>
              <a:rPr lang="en-US" altLang="zh-CN" sz="1800">
                <a:solidFill>
                  <a:schemeClr val="bg2"/>
                </a:solidFill>
                <a:latin typeface="Courier New" pitchFamily="49" charset="0"/>
              </a:rPr>
              <a:t>call OMP_INIT_LOCK (ilok)</a:t>
            </a:r>
          </a:p>
        </p:txBody>
      </p:sp>
      <p:sp>
        <p:nvSpPr>
          <p:cNvPr id="14346" name="Rectangle 9"/>
          <p:cNvSpPr>
            <a:spLocks noChangeArrowheads="1"/>
          </p:cNvSpPr>
          <p:nvPr/>
        </p:nvSpPr>
        <p:spPr bwMode="auto">
          <a:xfrm>
            <a:off x="5046663" y="2417763"/>
            <a:ext cx="3527425" cy="379412"/>
          </a:xfrm>
          <a:prstGeom prst="rect">
            <a:avLst/>
          </a:prstGeom>
          <a:solidFill>
            <a:srgbClr val="CCECFF"/>
          </a:solidFill>
          <a:ln w="12700">
            <a:solidFill>
              <a:srgbClr val="66FF33"/>
            </a:solidFill>
            <a:miter lim="800000"/>
            <a:headEnd/>
            <a:tailEnd/>
          </a:ln>
        </p:spPr>
        <p:txBody>
          <a:bodyPr lIns="92075" tIns="46038" rIns="92075" bIns="46038">
            <a:spAutoFit/>
          </a:bodyPr>
          <a:lstStyle/>
          <a:p>
            <a:pPr algn="l" eaLnBrk="0" hangingPunct="0">
              <a:spcBef>
                <a:spcPct val="50000"/>
              </a:spcBef>
            </a:pPr>
            <a:r>
              <a:rPr lang="en-US" altLang="zh-CN" sz="1800">
                <a:solidFill>
                  <a:schemeClr val="bg2"/>
                </a:solidFill>
                <a:latin typeface="Courier New" pitchFamily="49" charset="0"/>
              </a:rPr>
              <a:t>call omp_test_lock(jlok) </a:t>
            </a:r>
          </a:p>
        </p:txBody>
      </p:sp>
      <p:sp>
        <p:nvSpPr>
          <p:cNvPr id="14347" name="Rectangle 10"/>
          <p:cNvSpPr>
            <a:spLocks noChangeArrowheads="1"/>
          </p:cNvSpPr>
          <p:nvPr/>
        </p:nvSpPr>
        <p:spPr bwMode="auto">
          <a:xfrm>
            <a:off x="3808413" y="3465513"/>
            <a:ext cx="4213225" cy="379412"/>
          </a:xfrm>
          <a:prstGeom prst="rect">
            <a:avLst/>
          </a:prstGeom>
          <a:solidFill>
            <a:srgbClr val="FFFFCC"/>
          </a:solidFill>
          <a:ln w="12700">
            <a:solidFill>
              <a:srgbClr val="66FF33"/>
            </a:solidFill>
            <a:miter lim="800000"/>
            <a:headEnd/>
            <a:tailEnd/>
          </a:ln>
        </p:spPr>
        <p:txBody>
          <a:bodyPr lIns="92075" tIns="46038" rIns="92075" bIns="46038">
            <a:spAutoFit/>
          </a:bodyPr>
          <a:lstStyle/>
          <a:p>
            <a:pPr algn="l" eaLnBrk="0" hangingPunct="0">
              <a:spcBef>
                <a:spcPct val="50000"/>
              </a:spcBef>
            </a:pPr>
            <a:r>
              <a:rPr lang="en-US" altLang="zh-CN" sz="1800">
                <a:solidFill>
                  <a:schemeClr val="bg2"/>
                </a:solidFill>
                <a:latin typeface="Courier New" pitchFamily="49" charset="0"/>
              </a:rPr>
              <a:t>setenv OMP_SCHEDULE “dynamic”</a:t>
            </a:r>
          </a:p>
        </p:txBody>
      </p:sp>
      <p:sp>
        <p:nvSpPr>
          <p:cNvPr id="14348" name="Rectangle 11"/>
          <p:cNvSpPr>
            <a:spLocks noChangeArrowheads="1"/>
          </p:cNvSpPr>
          <p:nvPr/>
        </p:nvSpPr>
        <p:spPr bwMode="auto">
          <a:xfrm>
            <a:off x="4875213" y="1865313"/>
            <a:ext cx="4070350" cy="379412"/>
          </a:xfrm>
          <a:prstGeom prst="rect">
            <a:avLst/>
          </a:prstGeom>
          <a:solidFill>
            <a:srgbClr val="CCFFCC"/>
          </a:solidFill>
          <a:ln w="12700">
            <a:solidFill>
              <a:srgbClr val="66FF33"/>
            </a:solidFill>
            <a:miter lim="800000"/>
            <a:headEnd/>
            <a:tailEnd/>
          </a:ln>
        </p:spPr>
        <p:txBody>
          <a:bodyPr lIns="92075" tIns="46038" rIns="92075" bIns="46038">
            <a:spAutoFit/>
          </a:bodyPr>
          <a:lstStyle/>
          <a:p>
            <a:pPr algn="l" eaLnBrk="0" hangingPunct="0">
              <a:spcBef>
                <a:spcPct val="50000"/>
              </a:spcBef>
            </a:pPr>
            <a:r>
              <a:rPr lang="en-US" altLang="zh-CN" sz="1800">
                <a:solidFill>
                  <a:schemeClr val="bg2"/>
                </a:solidFill>
                <a:latin typeface="Courier New" pitchFamily="49" charset="0"/>
              </a:rPr>
              <a:t>CALL OMP_SET_NUM_THREADS(10)</a:t>
            </a:r>
          </a:p>
        </p:txBody>
      </p:sp>
      <p:sp>
        <p:nvSpPr>
          <p:cNvPr id="14349" name="Rectangle 12"/>
          <p:cNvSpPr>
            <a:spLocks noChangeArrowheads="1"/>
          </p:cNvSpPr>
          <p:nvPr/>
        </p:nvSpPr>
        <p:spPr bwMode="auto">
          <a:xfrm>
            <a:off x="4818063" y="5580063"/>
            <a:ext cx="3498850" cy="379412"/>
          </a:xfrm>
          <a:prstGeom prst="rect">
            <a:avLst/>
          </a:prstGeom>
          <a:solidFill>
            <a:srgbClr val="FFCCFF"/>
          </a:solidFill>
          <a:ln w="12700">
            <a:solidFill>
              <a:srgbClr val="66FF33"/>
            </a:solidFill>
            <a:miter lim="800000"/>
            <a:headEnd/>
            <a:tailEnd/>
          </a:ln>
        </p:spPr>
        <p:txBody>
          <a:bodyPr lIns="92075" tIns="46038" rIns="92075" bIns="46038">
            <a:spAutoFit/>
          </a:bodyPr>
          <a:lstStyle/>
          <a:p>
            <a:pPr algn="l" eaLnBrk="0" hangingPunct="0">
              <a:spcBef>
                <a:spcPct val="50000"/>
              </a:spcBef>
            </a:pPr>
            <a:r>
              <a:rPr lang="en-US" altLang="zh-CN" sz="1800">
                <a:solidFill>
                  <a:schemeClr val="bg2"/>
                </a:solidFill>
                <a:latin typeface="Courier New" pitchFamily="49" charset="0"/>
              </a:rPr>
              <a:t>C$OMP DO lastprivate(XX)</a:t>
            </a:r>
          </a:p>
        </p:txBody>
      </p:sp>
      <p:sp>
        <p:nvSpPr>
          <p:cNvPr id="14350" name="Rectangle 13"/>
          <p:cNvSpPr>
            <a:spLocks noChangeArrowheads="1"/>
          </p:cNvSpPr>
          <p:nvPr/>
        </p:nvSpPr>
        <p:spPr bwMode="auto">
          <a:xfrm>
            <a:off x="6884988" y="4046538"/>
            <a:ext cx="2070100" cy="379412"/>
          </a:xfrm>
          <a:prstGeom prst="rect">
            <a:avLst/>
          </a:prstGeom>
          <a:solidFill>
            <a:srgbClr val="FFCCCC"/>
          </a:solidFill>
          <a:ln w="12700">
            <a:solidFill>
              <a:srgbClr val="66FF33"/>
            </a:solidFill>
            <a:miter lim="800000"/>
            <a:headEnd/>
            <a:tailEnd/>
          </a:ln>
        </p:spPr>
        <p:txBody>
          <a:bodyPr lIns="92075" tIns="46038" rIns="92075" bIns="46038">
            <a:spAutoFit/>
          </a:bodyPr>
          <a:lstStyle/>
          <a:p>
            <a:pPr algn="l" eaLnBrk="0" hangingPunct="0">
              <a:spcBef>
                <a:spcPct val="50000"/>
              </a:spcBef>
            </a:pPr>
            <a:r>
              <a:rPr lang="en-US" altLang="zh-CN" sz="1800">
                <a:solidFill>
                  <a:schemeClr val="bg2"/>
                </a:solidFill>
                <a:latin typeface="Courier New" pitchFamily="49" charset="0"/>
              </a:rPr>
              <a:t>C$OMP ORDERED</a:t>
            </a:r>
          </a:p>
        </p:txBody>
      </p:sp>
      <p:sp>
        <p:nvSpPr>
          <p:cNvPr id="14351" name="Rectangle 14"/>
          <p:cNvSpPr>
            <a:spLocks noChangeArrowheads="1"/>
          </p:cNvSpPr>
          <p:nvPr/>
        </p:nvSpPr>
        <p:spPr bwMode="auto">
          <a:xfrm>
            <a:off x="122238" y="3351213"/>
            <a:ext cx="3575050" cy="379412"/>
          </a:xfrm>
          <a:prstGeom prst="rect">
            <a:avLst/>
          </a:prstGeom>
          <a:solidFill>
            <a:srgbClr val="CCECFF"/>
          </a:solidFill>
          <a:ln w="12700">
            <a:solidFill>
              <a:srgbClr val="66FF33"/>
            </a:solidFill>
            <a:miter lim="800000"/>
            <a:headEnd/>
            <a:tailEnd/>
          </a:ln>
        </p:spPr>
        <p:txBody>
          <a:bodyPr lIns="92075" tIns="46038" rIns="92075" bIns="46038">
            <a:spAutoFit/>
          </a:bodyPr>
          <a:lstStyle/>
          <a:p>
            <a:pPr algn="l" eaLnBrk="0" hangingPunct="0">
              <a:spcBef>
                <a:spcPct val="50000"/>
              </a:spcBef>
            </a:pPr>
            <a:r>
              <a:rPr lang="en-US" altLang="zh-CN" sz="1800" dirty="0">
                <a:solidFill>
                  <a:schemeClr val="bg2"/>
                </a:solidFill>
                <a:latin typeface="Courier New" pitchFamily="49" charset="0"/>
              </a:rPr>
              <a:t>C$OMP  SINGLE PRIVATE(X)</a:t>
            </a:r>
          </a:p>
        </p:txBody>
      </p:sp>
      <p:sp>
        <p:nvSpPr>
          <p:cNvPr id="14352" name="Rectangle 15"/>
          <p:cNvSpPr>
            <a:spLocks noChangeArrowheads="1"/>
          </p:cNvSpPr>
          <p:nvPr/>
        </p:nvSpPr>
        <p:spPr bwMode="auto">
          <a:xfrm>
            <a:off x="6172200" y="4572000"/>
            <a:ext cx="2108200" cy="379413"/>
          </a:xfrm>
          <a:prstGeom prst="rect">
            <a:avLst/>
          </a:prstGeom>
          <a:solidFill>
            <a:srgbClr val="FFFFCC"/>
          </a:solidFill>
          <a:ln w="12700">
            <a:solidFill>
              <a:srgbClr val="66FF33"/>
            </a:solidFill>
            <a:miter lim="800000"/>
            <a:headEnd/>
            <a:tailEnd/>
          </a:ln>
        </p:spPr>
        <p:txBody>
          <a:bodyPr lIns="92075" tIns="46038" rIns="92075" bIns="46038">
            <a:spAutoFit/>
          </a:bodyPr>
          <a:lstStyle/>
          <a:p>
            <a:pPr algn="l" eaLnBrk="0" hangingPunct="0">
              <a:spcBef>
                <a:spcPct val="50000"/>
              </a:spcBef>
            </a:pPr>
            <a:r>
              <a:rPr lang="en-US" altLang="zh-CN" sz="1800">
                <a:solidFill>
                  <a:schemeClr val="bg2"/>
                </a:solidFill>
                <a:latin typeface="Courier New" pitchFamily="49" charset="0"/>
              </a:rPr>
              <a:t>C$OMP SECTIONS </a:t>
            </a:r>
          </a:p>
        </p:txBody>
      </p:sp>
      <p:sp>
        <p:nvSpPr>
          <p:cNvPr id="14353" name="Rectangle 16"/>
          <p:cNvSpPr>
            <a:spLocks noChangeArrowheads="1"/>
          </p:cNvSpPr>
          <p:nvPr/>
        </p:nvSpPr>
        <p:spPr bwMode="auto">
          <a:xfrm>
            <a:off x="6523038" y="2874963"/>
            <a:ext cx="1860550" cy="379412"/>
          </a:xfrm>
          <a:prstGeom prst="rect">
            <a:avLst/>
          </a:prstGeom>
          <a:solidFill>
            <a:srgbClr val="FF99CC"/>
          </a:solidFill>
          <a:ln w="12700">
            <a:solidFill>
              <a:srgbClr val="66FF33"/>
            </a:solidFill>
            <a:miter lim="800000"/>
            <a:headEnd/>
            <a:tailEnd/>
          </a:ln>
        </p:spPr>
        <p:txBody>
          <a:bodyPr lIns="92075" tIns="46038" rIns="92075" bIns="46038">
            <a:spAutoFit/>
          </a:bodyPr>
          <a:lstStyle/>
          <a:p>
            <a:pPr algn="l" eaLnBrk="0" hangingPunct="0">
              <a:spcBef>
                <a:spcPct val="50000"/>
              </a:spcBef>
            </a:pPr>
            <a:r>
              <a:rPr lang="en-US" altLang="zh-CN" sz="1800">
                <a:solidFill>
                  <a:schemeClr val="bg2"/>
                </a:solidFill>
                <a:latin typeface="Courier New" pitchFamily="49" charset="0"/>
              </a:rPr>
              <a:t>C$OMP MASTER</a:t>
            </a:r>
          </a:p>
        </p:txBody>
      </p:sp>
      <p:sp>
        <p:nvSpPr>
          <p:cNvPr id="14354" name="Rectangle 17"/>
          <p:cNvSpPr>
            <a:spLocks noChangeArrowheads="1"/>
          </p:cNvSpPr>
          <p:nvPr/>
        </p:nvSpPr>
        <p:spPr bwMode="auto">
          <a:xfrm>
            <a:off x="4446588" y="2989263"/>
            <a:ext cx="1870075" cy="379412"/>
          </a:xfrm>
          <a:prstGeom prst="rect">
            <a:avLst/>
          </a:prstGeom>
          <a:solidFill>
            <a:srgbClr val="CCFFFF"/>
          </a:solidFill>
          <a:ln w="12700">
            <a:solidFill>
              <a:srgbClr val="66FF33"/>
            </a:solidFill>
            <a:miter lim="800000"/>
            <a:headEnd/>
            <a:tailEnd/>
          </a:ln>
        </p:spPr>
        <p:txBody>
          <a:bodyPr lIns="92075" tIns="46038" rIns="92075" bIns="46038">
            <a:spAutoFit/>
          </a:bodyPr>
          <a:lstStyle/>
          <a:p>
            <a:pPr algn="l" eaLnBrk="0" hangingPunct="0">
              <a:spcBef>
                <a:spcPct val="50000"/>
              </a:spcBef>
            </a:pPr>
            <a:r>
              <a:rPr lang="en-US" altLang="zh-CN" sz="1800">
                <a:solidFill>
                  <a:schemeClr val="bg2"/>
                </a:solidFill>
                <a:latin typeface="Courier New" pitchFamily="49" charset="0"/>
              </a:rPr>
              <a:t>C$OMP ATOMIC</a:t>
            </a:r>
          </a:p>
        </p:txBody>
      </p:sp>
      <p:sp>
        <p:nvSpPr>
          <p:cNvPr id="14355" name="Rectangle 18"/>
          <p:cNvSpPr>
            <a:spLocks noChangeArrowheads="1"/>
          </p:cNvSpPr>
          <p:nvPr/>
        </p:nvSpPr>
        <p:spPr bwMode="auto">
          <a:xfrm>
            <a:off x="2532063" y="1350963"/>
            <a:ext cx="1736725" cy="379412"/>
          </a:xfrm>
          <a:prstGeom prst="rect">
            <a:avLst/>
          </a:prstGeom>
          <a:solidFill>
            <a:srgbClr val="FFCCFF"/>
          </a:solidFill>
          <a:ln w="12700">
            <a:solidFill>
              <a:srgbClr val="66FF33"/>
            </a:solidFill>
            <a:miter lim="800000"/>
            <a:headEnd/>
            <a:tailEnd/>
          </a:ln>
        </p:spPr>
        <p:txBody>
          <a:bodyPr lIns="92075" tIns="46038" rIns="92075" bIns="46038">
            <a:spAutoFit/>
          </a:bodyPr>
          <a:lstStyle/>
          <a:p>
            <a:pPr algn="l" eaLnBrk="0" hangingPunct="0">
              <a:spcBef>
                <a:spcPct val="50000"/>
              </a:spcBef>
            </a:pPr>
            <a:r>
              <a:rPr lang="en-US" altLang="zh-CN" sz="1800">
                <a:solidFill>
                  <a:schemeClr val="bg2"/>
                </a:solidFill>
                <a:latin typeface="Courier New" pitchFamily="49" charset="0"/>
              </a:rPr>
              <a:t>C$OMP FLUSH</a:t>
            </a:r>
          </a:p>
        </p:txBody>
      </p:sp>
      <p:sp>
        <p:nvSpPr>
          <p:cNvPr id="14356" name="Rectangle 19"/>
          <p:cNvSpPr>
            <a:spLocks noChangeArrowheads="1"/>
          </p:cNvSpPr>
          <p:nvPr/>
        </p:nvSpPr>
        <p:spPr bwMode="auto">
          <a:xfrm>
            <a:off x="274638" y="3951288"/>
            <a:ext cx="6194425" cy="379412"/>
          </a:xfrm>
          <a:prstGeom prst="rect">
            <a:avLst/>
          </a:prstGeom>
          <a:solidFill>
            <a:srgbClr val="CCFFCC"/>
          </a:solidFill>
          <a:ln w="12700">
            <a:solidFill>
              <a:srgbClr val="66FF33"/>
            </a:solidFill>
            <a:miter lim="800000"/>
            <a:headEnd/>
            <a:tailEnd/>
          </a:ln>
        </p:spPr>
        <p:txBody>
          <a:bodyPr lIns="92075" tIns="46038" rIns="92075" bIns="46038">
            <a:spAutoFit/>
          </a:bodyPr>
          <a:lstStyle/>
          <a:p>
            <a:pPr algn="l" eaLnBrk="0" hangingPunct="0">
              <a:spcBef>
                <a:spcPct val="50000"/>
              </a:spcBef>
            </a:pPr>
            <a:r>
              <a:rPr lang="en-US" altLang="zh-CN" sz="1800">
                <a:solidFill>
                  <a:schemeClr val="bg2"/>
                </a:solidFill>
                <a:latin typeface="Courier New" pitchFamily="49" charset="0"/>
              </a:rPr>
              <a:t>C$OMP PARALLEL DO ORDERED PRIVATE (A, B, C)</a:t>
            </a:r>
          </a:p>
        </p:txBody>
      </p:sp>
      <p:sp>
        <p:nvSpPr>
          <p:cNvPr id="14357" name="Rectangle 20"/>
          <p:cNvSpPr>
            <a:spLocks noChangeArrowheads="1"/>
          </p:cNvSpPr>
          <p:nvPr/>
        </p:nvSpPr>
        <p:spPr bwMode="auto">
          <a:xfrm>
            <a:off x="617538" y="1808163"/>
            <a:ext cx="3822700" cy="379412"/>
          </a:xfrm>
          <a:prstGeom prst="rect">
            <a:avLst/>
          </a:prstGeom>
          <a:solidFill>
            <a:srgbClr val="FFCCFF"/>
          </a:solidFill>
          <a:ln w="12700">
            <a:solidFill>
              <a:srgbClr val="66FF33"/>
            </a:solidFill>
            <a:miter lim="800000"/>
            <a:headEnd/>
            <a:tailEnd/>
          </a:ln>
        </p:spPr>
        <p:txBody>
          <a:bodyPr lIns="92075" tIns="46038" rIns="92075" bIns="46038">
            <a:spAutoFit/>
          </a:bodyPr>
          <a:lstStyle/>
          <a:p>
            <a:pPr algn="l" eaLnBrk="0" hangingPunct="0">
              <a:spcBef>
                <a:spcPct val="50000"/>
              </a:spcBef>
            </a:pPr>
            <a:r>
              <a:rPr lang="en-US" altLang="zh-CN" sz="1800">
                <a:solidFill>
                  <a:schemeClr val="bg2"/>
                </a:solidFill>
                <a:latin typeface="Courier New" pitchFamily="49" charset="0"/>
              </a:rPr>
              <a:t>C$OMP THREADPRIVATE(/ABC/)</a:t>
            </a:r>
          </a:p>
        </p:txBody>
      </p:sp>
      <p:sp>
        <p:nvSpPr>
          <p:cNvPr id="14358" name="Rectangle 21"/>
          <p:cNvSpPr>
            <a:spLocks noChangeArrowheads="1"/>
          </p:cNvSpPr>
          <p:nvPr/>
        </p:nvSpPr>
        <p:spPr bwMode="auto">
          <a:xfrm>
            <a:off x="331788" y="5503863"/>
            <a:ext cx="4079875" cy="379412"/>
          </a:xfrm>
          <a:prstGeom prst="rect">
            <a:avLst/>
          </a:prstGeom>
          <a:solidFill>
            <a:srgbClr val="CCFFCC"/>
          </a:solidFill>
          <a:ln w="12700">
            <a:solidFill>
              <a:srgbClr val="66FF33"/>
            </a:solidFill>
            <a:miter lim="800000"/>
            <a:headEnd/>
            <a:tailEnd/>
          </a:ln>
        </p:spPr>
        <p:txBody>
          <a:bodyPr lIns="92075" tIns="46038" rIns="92075" bIns="46038">
            <a:spAutoFit/>
          </a:bodyPr>
          <a:lstStyle/>
          <a:p>
            <a:pPr algn="l" eaLnBrk="0" hangingPunct="0">
              <a:spcBef>
                <a:spcPct val="50000"/>
              </a:spcBef>
            </a:pPr>
            <a:r>
              <a:rPr lang="en-US" altLang="zh-CN" sz="1800">
                <a:solidFill>
                  <a:schemeClr val="bg2"/>
                </a:solidFill>
                <a:latin typeface="Courier New" pitchFamily="49" charset="0"/>
              </a:rPr>
              <a:t>C$OMP PARALLEL COPYIN(/blk/)</a:t>
            </a:r>
          </a:p>
        </p:txBody>
      </p:sp>
      <p:sp>
        <p:nvSpPr>
          <p:cNvPr id="14359" name="Rectangle 22"/>
          <p:cNvSpPr>
            <a:spLocks noChangeArrowheads="1"/>
          </p:cNvSpPr>
          <p:nvPr/>
        </p:nvSpPr>
        <p:spPr bwMode="auto">
          <a:xfrm>
            <a:off x="1093788" y="6094413"/>
            <a:ext cx="4051300" cy="379412"/>
          </a:xfrm>
          <a:prstGeom prst="rect">
            <a:avLst/>
          </a:prstGeom>
          <a:solidFill>
            <a:srgbClr val="CCECFF"/>
          </a:solidFill>
          <a:ln w="12700">
            <a:solidFill>
              <a:srgbClr val="66FF33"/>
            </a:solidFill>
            <a:miter lim="800000"/>
            <a:headEnd/>
            <a:tailEnd/>
          </a:ln>
        </p:spPr>
        <p:txBody>
          <a:bodyPr lIns="92075" tIns="46038" rIns="92075" bIns="46038">
            <a:spAutoFit/>
          </a:bodyPr>
          <a:lstStyle/>
          <a:p>
            <a:pPr algn="l" eaLnBrk="0" hangingPunct="0">
              <a:spcBef>
                <a:spcPct val="50000"/>
              </a:spcBef>
            </a:pPr>
            <a:r>
              <a:rPr lang="en-US" altLang="zh-CN" sz="1800">
                <a:solidFill>
                  <a:schemeClr val="bg2"/>
                </a:solidFill>
                <a:latin typeface="Courier New" pitchFamily="49" charset="0"/>
              </a:rPr>
              <a:t>Nthrds = OMP_GET_NUM_PROCS()</a:t>
            </a:r>
          </a:p>
        </p:txBody>
      </p:sp>
      <p:sp>
        <p:nvSpPr>
          <p:cNvPr id="14360" name="Rectangle 23"/>
          <p:cNvSpPr>
            <a:spLocks noChangeArrowheads="1"/>
          </p:cNvSpPr>
          <p:nvPr/>
        </p:nvSpPr>
        <p:spPr bwMode="auto">
          <a:xfrm>
            <a:off x="5903913" y="5103813"/>
            <a:ext cx="2232025" cy="379412"/>
          </a:xfrm>
          <a:prstGeom prst="rect">
            <a:avLst/>
          </a:prstGeom>
          <a:solidFill>
            <a:srgbClr val="FFFFCC"/>
          </a:solidFill>
          <a:ln w="12700">
            <a:solidFill>
              <a:srgbClr val="66FF33"/>
            </a:solidFill>
            <a:miter lim="800000"/>
            <a:headEnd/>
            <a:tailEnd/>
          </a:ln>
        </p:spPr>
        <p:txBody>
          <a:bodyPr lIns="92075" tIns="46038" rIns="92075" bIns="46038">
            <a:spAutoFit/>
          </a:bodyPr>
          <a:lstStyle/>
          <a:p>
            <a:pPr algn="l" eaLnBrk="0" hangingPunct="0">
              <a:spcBef>
                <a:spcPct val="50000"/>
              </a:spcBef>
            </a:pPr>
            <a:r>
              <a:rPr lang="en-US" altLang="zh-CN" sz="1800">
                <a:solidFill>
                  <a:schemeClr val="bg2"/>
                </a:solidFill>
                <a:latin typeface="Courier New" pitchFamily="49" charset="0"/>
              </a:rPr>
              <a:t>!$OMP  BARRIER</a:t>
            </a:r>
          </a:p>
        </p:txBody>
      </p:sp>
      <p:sp>
        <p:nvSpPr>
          <p:cNvPr id="880664" name="Text Box 24"/>
          <p:cNvSpPr txBox="1">
            <a:spLocks noChangeArrowheads="1"/>
          </p:cNvSpPr>
          <p:nvPr/>
        </p:nvSpPr>
        <p:spPr bwMode="auto">
          <a:xfrm>
            <a:off x="685800" y="2133600"/>
            <a:ext cx="7848600" cy="3207647"/>
          </a:xfrm>
          <a:prstGeom prst="rect">
            <a:avLst/>
          </a:prstGeom>
          <a:solidFill>
            <a:srgbClr val="F7FDFF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lnSpc>
                <a:spcPct val="94000"/>
              </a:lnSpc>
              <a:spcBef>
                <a:spcPct val="30000"/>
              </a:spcBef>
              <a:buClr>
                <a:schemeClr val="tx2"/>
              </a:buClr>
              <a:buSzPct val="75000"/>
              <a:buFont typeface="Wingdings" pitchFamily="2" charset="2"/>
              <a:buNone/>
            </a:pPr>
            <a:r>
              <a:rPr lang="en-US" altLang="zh-CN" sz="2800" i="1" dirty="0" err="1">
                <a:latin typeface="Trebuchet MS" pitchFamily="34" charset="0"/>
              </a:rPr>
              <a:t>OpenMP</a:t>
            </a:r>
            <a:r>
              <a:rPr lang="en-US" altLang="zh-CN" sz="2800" i="1" dirty="0">
                <a:latin typeface="Trebuchet MS" pitchFamily="34" charset="0"/>
              </a:rPr>
              <a:t>:  An API for Writing Multithreaded Applications</a:t>
            </a:r>
            <a:br>
              <a:rPr lang="en-US" altLang="zh-CN" sz="2800" i="1" dirty="0">
                <a:latin typeface="Trebuchet MS" pitchFamily="34" charset="0"/>
              </a:rPr>
            </a:br>
            <a:endParaRPr lang="en-US" altLang="zh-CN" sz="2000" dirty="0">
              <a:latin typeface="Trebuchet MS" pitchFamily="34" charset="0"/>
            </a:endParaRPr>
          </a:p>
          <a:p>
            <a:pPr lvl="2" algn="l">
              <a:lnSpc>
                <a:spcPct val="94000"/>
              </a:lnSpc>
              <a:spcBef>
                <a:spcPct val="30000"/>
              </a:spcBef>
              <a:buClr>
                <a:schemeClr val="tx2"/>
              </a:buClr>
              <a:buFont typeface="Wingdings" pitchFamily="2" charset="2"/>
              <a:buChar char="§"/>
            </a:pPr>
            <a:r>
              <a:rPr lang="en-US" altLang="zh-CN" sz="2000" dirty="0">
                <a:latin typeface="Trebuchet MS" pitchFamily="34" charset="0"/>
              </a:rPr>
              <a:t>A set of compiler directives and library routines  for parallel application programmers</a:t>
            </a:r>
          </a:p>
          <a:p>
            <a:pPr lvl="2" algn="l">
              <a:lnSpc>
                <a:spcPct val="94000"/>
              </a:lnSpc>
              <a:spcBef>
                <a:spcPct val="30000"/>
              </a:spcBef>
              <a:buClr>
                <a:schemeClr val="tx2"/>
              </a:buClr>
              <a:buFont typeface="Wingdings" pitchFamily="2" charset="2"/>
              <a:buChar char="§"/>
            </a:pPr>
            <a:r>
              <a:rPr lang="en-US" altLang="zh-CN" sz="2000" dirty="0">
                <a:latin typeface="Trebuchet MS" pitchFamily="34" charset="0"/>
              </a:rPr>
              <a:t>Greatly simplifies writing multi-threaded (MT) programs in Fortran, C and C++</a:t>
            </a:r>
          </a:p>
          <a:p>
            <a:pPr lvl="2" algn="l">
              <a:lnSpc>
                <a:spcPct val="94000"/>
              </a:lnSpc>
              <a:spcBef>
                <a:spcPct val="30000"/>
              </a:spcBef>
              <a:buClr>
                <a:schemeClr val="tx2"/>
              </a:buClr>
              <a:buFont typeface="Wingdings" pitchFamily="2" charset="2"/>
              <a:buChar char="§"/>
            </a:pPr>
            <a:r>
              <a:rPr lang="en-US" altLang="zh-CN" sz="2000" dirty="0">
                <a:latin typeface="Trebuchet MS" pitchFamily="34" charset="0"/>
              </a:rPr>
              <a:t>Standardizes established SMP practice + </a:t>
            </a:r>
            <a:r>
              <a:rPr lang="en-US" altLang="zh-CN" sz="2000" dirty="0" err="1">
                <a:latin typeface="Trebuchet MS" pitchFamily="34" charset="0"/>
              </a:rPr>
              <a:t>vectorization</a:t>
            </a:r>
            <a:r>
              <a:rPr lang="en-US" altLang="zh-CN" sz="2000" dirty="0">
                <a:latin typeface="Trebuchet MS" pitchFamily="34" charset="0"/>
              </a:rPr>
              <a:t> and heterogeneous device programming</a:t>
            </a:r>
            <a:endParaRPr lang="en-US" altLang="zh-CN" sz="2000" dirty="0">
              <a:latin typeface="Arial" charset="0"/>
            </a:endParaRPr>
          </a:p>
        </p:txBody>
      </p:sp>
      <p:sp>
        <p:nvSpPr>
          <p:cNvPr id="14362" name="Text Box 25"/>
          <p:cNvSpPr txBox="1">
            <a:spLocks noChangeArrowheads="1"/>
          </p:cNvSpPr>
          <p:nvPr/>
        </p:nvSpPr>
        <p:spPr bwMode="auto">
          <a:xfrm>
            <a:off x="152400" y="6613525"/>
            <a:ext cx="8991600" cy="24447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1000" b="0">
                <a:latin typeface="Arial" charset="0"/>
              </a:rPr>
              <a:t>* </a:t>
            </a:r>
            <a:r>
              <a:rPr lang="en-US" altLang="zh-CN" sz="1000" b="0">
                <a:latin typeface="Arial" charset="0"/>
              </a:rPr>
              <a:t>The name “OpenMP” is the property of the OpenMP Architecture Review Board.</a:t>
            </a:r>
          </a:p>
        </p:txBody>
      </p:sp>
    </p:spTree>
    <p:extLst>
      <p:ext uri="{BB962C8B-B14F-4D97-AF65-F5344CB8AC3E}">
        <p14:creationId xmlns:p14="http://schemas.microsoft.com/office/powerpoint/2010/main" val="208873595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0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0664" grpId="0" animBg="1" autoUpdateAnimBg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Shape 354"/>
          <p:cNvSpPr/>
          <p:nvPr/>
        </p:nvSpPr>
        <p:spPr>
          <a:xfrm>
            <a:off x="2195736" y="1241226"/>
            <a:ext cx="4752528" cy="11787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/>
          <a:lstStyle/>
          <a:p>
            <a:pPr lvl="1" indent="241093" defTabSz="410751">
              <a:defRPr sz="1800"/>
            </a:pPr>
            <a:r>
              <a:rPr sz="1700" dirty="0">
                <a:solidFill>
                  <a:srgbClr val="FF7E79"/>
                </a:solidFill>
                <a:latin typeface="Menlo Regular"/>
                <a:ea typeface="Menlo Regular"/>
                <a:cs typeface="Menlo Regular"/>
                <a:sym typeface="Menlo Regular"/>
              </a:rPr>
              <a:t>const int</a:t>
            </a:r>
            <a:r>
              <a:rPr sz="1700" dirty="0">
                <a:solidFill>
                  <a:srgbClr val="535353"/>
                </a:solidFill>
                <a:latin typeface="Menlo Regular"/>
                <a:ea typeface="Menlo Regular"/>
                <a:cs typeface="Menlo Regular"/>
                <a:sym typeface="Menlo Regular"/>
              </a:rPr>
              <a:t> loc = </a:t>
            </a:r>
          </a:p>
          <a:p>
            <a:pPr lvl="1" indent="241093" defTabSz="410751">
              <a:defRPr sz="1800"/>
            </a:pPr>
            <a:r>
              <a:rPr sz="1700" dirty="0">
                <a:solidFill>
                  <a:srgbClr val="535353"/>
                </a:solidFill>
                <a:latin typeface="Menlo Regular"/>
                <a:ea typeface="Menlo Regular"/>
                <a:cs typeface="Menlo Regular"/>
                <a:sym typeface="Menlo Regular"/>
              </a:rPr>
              <a:t>  </a:t>
            </a:r>
            <a:r>
              <a:rPr sz="1700" dirty="0">
                <a:solidFill>
                  <a:srgbClr val="7A81FF"/>
                </a:solidFill>
                <a:latin typeface="Menlo Regular"/>
                <a:ea typeface="Menlo Regular"/>
                <a:cs typeface="Menlo Regular"/>
                <a:sym typeface="Menlo Regular"/>
              </a:rPr>
              <a:t>some_strange_func</a:t>
            </a:r>
            <a:r>
              <a:rPr sz="1700" dirty="0">
                <a:solidFill>
                  <a:srgbClr val="535353"/>
                </a:solidFill>
                <a:latin typeface="Menlo Regular"/>
                <a:ea typeface="Menlo Regular"/>
                <a:cs typeface="Menlo Regular"/>
                <a:sym typeface="Menlo Regular"/>
              </a:rPr>
              <a:t>(id);</a:t>
            </a:r>
          </a:p>
          <a:p>
            <a:pPr lvl="1" indent="241093" defTabSz="410751">
              <a:defRPr sz="1800"/>
            </a:pPr>
            <a:endParaRPr sz="1700" dirty="0">
              <a:solidFill>
                <a:srgbClr val="535353"/>
              </a:solidFill>
              <a:latin typeface="Menlo Regular"/>
              <a:ea typeface="Menlo Regular"/>
              <a:cs typeface="Menlo Regular"/>
              <a:sym typeface="Menlo Regular"/>
            </a:endParaRPr>
          </a:p>
          <a:p>
            <a:pPr lvl="1" indent="241093" defTabSz="410751">
              <a:defRPr sz="1800"/>
            </a:pPr>
            <a:r>
              <a:rPr sz="1700" dirty="0">
                <a:solidFill>
                  <a:srgbClr val="FF7E79"/>
                </a:solidFill>
                <a:latin typeface="Menlo Regular"/>
                <a:ea typeface="Menlo Regular"/>
                <a:cs typeface="Menlo Regular"/>
                <a:sym typeface="Menlo Regular"/>
              </a:rPr>
              <a:t>float</a:t>
            </a:r>
            <a:r>
              <a:rPr sz="1700" dirty="0">
                <a:solidFill>
                  <a:srgbClr val="535353"/>
                </a:solidFill>
                <a:latin typeface="Menlo Regular"/>
                <a:ea typeface="Menlo Regular"/>
                <a:cs typeface="Menlo Regular"/>
                <a:sym typeface="Menlo Regular"/>
              </a:rPr>
              <a:t> val4 = memA[loc];</a:t>
            </a:r>
          </a:p>
        </p:txBody>
      </p:sp>
      <p:sp>
        <p:nvSpPr>
          <p:cNvPr id="355" name="Shape 355"/>
          <p:cNvSpPr/>
          <p:nvPr/>
        </p:nvSpPr>
        <p:spPr>
          <a:xfrm>
            <a:off x="2223492" y="2607469"/>
            <a:ext cx="571500" cy="571500"/>
          </a:xfrm>
          <a:prstGeom prst="rect">
            <a:avLst/>
          </a:prstGeom>
          <a:solidFill>
            <a:srgbClr val="008F00"/>
          </a:solidFill>
          <a:ln w="254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 algn="ctr" defTabSz="410751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 sz="3600">
              <a:solidFill>
                <a:srgbClr val="FFFFFF"/>
              </a:solidFill>
              <a:latin typeface="Trebuchet MS"/>
              <a:sym typeface="Gill Sans Light"/>
            </a:endParaRPr>
          </a:p>
        </p:txBody>
      </p:sp>
      <p:sp>
        <p:nvSpPr>
          <p:cNvPr id="356" name="Shape 356"/>
          <p:cNvSpPr/>
          <p:nvPr/>
        </p:nvSpPr>
        <p:spPr>
          <a:xfrm>
            <a:off x="2812852" y="2607469"/>
            <a:ext cx="571500" cy="571500"/>
          </a:xfrm>
          <a:prstGeom prst="rect">
            <a:avLst/>
          </a:prstGeom>
          <a:solidFill>
            <a:srgbClr val="008F00"/>
          </a:solidFill>
          <a:ln w="254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 algn="ctr" defTabSz="410751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 sz="3600">
              <a:solidFill>
                <a:srgbClr val="FFFFFF"/>
              </a:solidFill>
              <a:latin typeface="Trebuchet MS"/>
              <a:sym typeface="Gill Sans Light"/>
            </a:endParaRPr>
          </a:p>
        </p:txBody>
      </p:sp>
      <p:sp>
        <p:nvSpPr>
          <p:cNvPr id="357" name="Shape 357"/>
          <p:cNvSpPr/>
          <p:nvPr/>
        </p:nvSpPr>
        <p:spPr>
          <a:xfrm>
            <a:off x="3402211" y="2607469"/>
            <a:ext cx="571500" cy="571500"/>
          </a:xfrm>
          <a:prstGeom prst="rect">
            <a:avLst/>
          </a:prstGeom>
          <a:solidFill>
            <a:srgbClr val="008F00"/>
          </a:solidFill>
          <a:ln w="254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 algn="ctr" defTabSz="410751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 sz="3600">
              <a:solidFill>
                <a:srgbClr val="FFFFFF"/>
              </a:solidFill>
              <a:latin typeface="Trebuchet MS"/>
              <a:sym typeface="Gill Sans Light"/>
            </a:endParaRPr>
          </a:p>
        </p:txBody>
      </p:sp>
      <p:sp>
        <p:nvSpPr>
          <p:cNvPr id="358" name="Shape 358"/>
          <p:cNvSpPr/>
          <p:nvPr/>
        </p:nvSpPr>
        <p:spPr>
          <a:xfrm>
            <a:off x="3991570" y="2607469"/>
            <a:ext cx="571500" cy="571500"/>
          </a:xfrm>
          <a:prstGeom prst="rect">
            <a:avLst/>
          </a:prstGeom>
          <a:solidFill>
            <a:srgbClr val="008F00"/>
          </a:solidFill>
          <a:ln w="254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 algn="ctr" defTabSz="410751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 sz="3600">
              <a:solidFill>
                <a:srgbClr val="FFFFFF"/>
              </a:solidFill>
              <a:latin typeface="Trebuchet MS"/>
              <a:sym typeface="Gill Sans Light"/>
            </a:endParaRPr>
          </a:p>
        </p:txBody>
      </p:sp>
      <p:sp>
        <p:nvSpPr>
          <p:cNvPr id="359" name="Shape 359"/>
          <p:cNvSpPr/>
          <p:nvPr/>
        </p:nvSpPr>
        <p:spPr>
          <a:xfrm>
            <a:off x="4580930" y="2607469"/>
            <a:ext cx="571500" cy="571500"/>
          </a:xfrm>
          <a:prstGeom prst="rect">
            <a:avLst/>
          </a:prstGeom>
          <a:solidFill>
            <a:srgbClr val="008F00"/>
          </a:solidFill>
          <a:ln w="254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 algn="ctr" defTabSz="410751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 sz="3600">
              <a:solidFill>
                <a:srgbClr val="FFFFFF"/>
              </a:solidFill>
              <a:latin typeface="Trebuchet MS"/>
              <a:sym typeface="Gill Sans Light"/>
            </a:endParaRPr>
          </a:p>
        </p:txBody>
      </p:sp>
      <p:sp>
        <p:nvSpPr>
          <p:cNvPr id="360" name="Shape 360"/>
          <p:cNvSpPr/>
          <p:nvPr/>
        </p:nvSpPr>
        <p:spPr>
          <a:xfrm>
            <a:off x="5170289" y="2607469"/>
            <a:ext cx="571500" cy="571500"/>
          </a:xfrm>
          <a:prstGeom prst="rect">
            <a:avLst/>
          </a:prstGeom>
          <a:solidFill>
            <a:srgbClr val="008F00"/>
          </a:solidFill>
          <a:ln w="254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 algn="ctr" defTabSz="410751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 sz="3600">
              <a:solidFill>
                <a:srgbClr val="FFFFFF"/>
              </a:solidFill>
              <a:latin typeface="Trebuchet MS"/>
              <a:sym typeface="Gill Sans Light"/>
            </a:endParaRPr>
          </a:p>
        </p:txBody>
      </p:sp>
      <p:sp>
        <p:nvSpPr>
          <p:cNvPr id="361" name="Shape 361"/>
          <p:cNvSpPr/>
          <p:nvPr/>
        </p:nvSpPr>
        <p:spPr>
          <a:xfrm>
            <a:off x="5759648" y="2607469"/>
            <a:ext cx="571500" cy="571500"/>
          </a:xfrm>
          <a:prstGeom prst="rect">
            <a:avLst/>
          </a:prstGeom>
          <a:solidFill>
            <a:srgbClr val="008F00"/>
          </a:solidFill>
          <a:ln w="254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 algn="ctr" defTabSz="410751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 sz="3600">
              <a:solidFill>
                <a:srgbClr val="FFFFFF"/>
              </a:solidFill>
              <a:latin typeface="Trebuchet MS"/>
              <a:sym typeface="Gill Sans Light"/>
            </a:endParaRPr>
          </a:p>
        </p:txBody>
      </p:sp>
      <p:sp>
        <p:nvSpPr>
          <p:cNvPr id="362" name="Shape 362"/>
          <p:cNvSpPr/>
          <p:nvPr/>
        </p:nvSpPr>
        <p:spPr>
          <a:xfrm>
            <a:off x="6349008" y="2607469"/>
            <a:ext cx="571500" cy="571500"/>
          </a:xfrm>
          <a:prstGeom prst="rect">
            <a:avLst/>
          </a:prstGeom>
          <a:solidFill>
            <a:srgbClr val="008F00"/>
          </a:solidFill>
          <a:ln w="254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 algn="ctr" defTabSz="410751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 sz="3600">
              <a:solidFill>
                <a:srgbClr val="FFFFFF"/>
              </a:solidFill>
              <a:latin typeface="Trebuchet MS"/>
              <a:sym typeface="Gill Sans Light"/>
            </a:endParaRPr>
          </a:p>
        </p:txBody>
      </p:sp>
      <p:sp>
        <p:nvSpPr>
          <p:cNvPr id="363" name="Shape 363"/>
          <p:cNvSpPr/>
          <p:nvPr/>
        </p:nvSpPr>
        <p:spPr>
          <a:xfrm>
            <a:off x="2223492" y="3991570"/>
            <a:ext cx="571500" cy="571500"/>
          </a:xfrm>
          <a:prstGeom prst="rect">
            <a:avLst/>
          </a:prstGeom>
          <a:solidFill>
            <a:srgbClr val="FFFC79"/>
          </a:solidFill>
          <a:ln w="254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 algn="ctr" defTabSz="410751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 sz="1200">
              <a:solidFill>
                <a:srgbClr val="FFFFFF"/>
              </a:solidFill>
              <a:latin typeface="Trebuchet MS"/>
              <a:sym typeface="Gill Sans Light"/>
            </a:endParaRPr>
          </a:p>
        </p:txBody>
      </p:sp>
      <p:sp>
        <p:nvSpPr>
          <p:cNvPr id="364" name="Shape 364"/>
          <p:cNvSpPr/>
          <p:nvPr/>
        </p:nvSpPr>
        <p:spPr>
          <a:xfrm>
            <a:off x="2812852" y="3991570"/>
            <a:ext cx="571500" cy="571500"/>
          </a:xfrm>
          <a:prstGeom prst="rect">
            <a:avLst/>
          </a:prstGeom>
          <a:solidFill>
            <a:srgbClr val="FFFC79"/>
          </a:solidFill>
          <a:ln w="254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 algn="ctr" defTabSz="410751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 sz="1200">
              <a:solidFill>
                <a:srgbClr val="FFFFFF"/>
              </a:solidFill>
              <a:latin typeface="Trebuchet MS"/>
              <a:sym typeface="Gill Sans Light"/>
            </a:endParaRPr>
          </a:p>
        </p:txBody>
      </p:sp>
      <p:sp>
        <p:nvSpPr>
          <p:cNvPr id="365" name="Shape 365"/>
          <p:cNvSpPr/>
          <p:nvPr/>
        </p:nvSpPr>
        <p:spPr>
          <a:xfrm>
            <a:off x="3402211" y="3991570"/>
            <a:ext cx="571500" cy="571500"/>
          </a:xfrm>
          <a:prstGeom prst="rect">
            <a:avLst/>
          </a:prstGeom>
          <a:solidFill>
            <a:srgbClr val="FFFC79"/>
          </a:solidFill>
          <a:ln w="254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 algn="ctr" defTabSz="410751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 sz="1200">
              <a:solidFill>
                <a:srgbClr val="FFFFFF"/>
              </a:solidFill>
              <a:latin typeface="Trebuchet MS"/>
              <a:sym typeface="Gill Sans Light"/>
            </a:endParaRPr>
          </a:p>
        </p:txBody>
      </p:sp>
      <p:sp>
        <p:nvSpPr>
          <p:cNvPr id="366" name="Shape 366"/>
          <p:cNvSpPr/>
          <p:nvPr/>
        </p:nvSpPr>
        <p:spPr>
          <a:xfrm>
            <a:off x="3991570" y="3991570"/>
            <a:ext cx="571500" cy="571500"/>
          </a:xfrm>
          <a:prstGeom prst="rect">
            <a:avLst/>
          </a:prstGeom>
          <a:solidFill>
            <a:srgbClr val="FFFC79"/>
          </a:solidFill>
          <a:ln w="254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 algn="ctr" defTabSz="410751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 sz="1200">
              <a:solidFill>
                <a:srgbClr val="FFFFFF"/>
              </a:solidFill>
              <a:latin typeface="Trebuchet MS"/>
              <a:sym typeface="Gill Sans Light"/>
            </a:endParaRPr>
          </a:p>
        </p:txBody>
      </p:sp>
      <p:sp>
        <p:nvSpPr>
          <p:cNvPr id="367" name="Shape 367"/>
          <p:cNvSpPr/>
          <p:nvPr/>
        </p:nvSpPr>
        <p:spPr>
          <a:xfrm>
            <a:off x="4580930" y="3991570"/>
            <a:ext cx="571500" cy="571500"/>
          </a:xfrm>
          <a:prstGeom prst="rect">
            <a:avLst/>
          </a:prstGeom>
          <a:solidFill>
            <a:srgbClr val="FFFC79"/>
          </a:solidFill>
          <a:ln w="254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 algn="ctr" defTabSz="410751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 sz="1200">
              <a:solidFill>
                <a:srgbClr val="FFFFFF"/>
              </a:solidFill>
              <a:latin typeface="Trebuchet MS"/>
              <a:sym typeface="Gill Sans Light"/>
            </a:endParaRPr>
          </a:p>
        </p:txBody>
      </p:sp>
      <p:sp>
        <p:nvSpPr>
          <p:cNvPr id="368" name="Shape 368"/>
          <p:cNvSpPr/>
          <p:nvPr/>
        </p:nvSpPr>
        <p:spPr>
          <a:xfrm>
            <a:off x="5170289" y="3991570"/>
            <a:ext cx="571500" cy="571500"/>
          </a:xfrm>
          <a:prstGeom prst="rect">
            <a:avLst/>
          </a:prstGeom>
          <a:solidFill>
            <a:srgbClr val="FFFC79"/>
          </a:solidFill>
          <a:ln w="254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 algn="ctr" defTabSz="410751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 sz="1200">
              <a:solidFill>
                <a:srgbClr val="FFFFFF"/>
              </a:solidFill>
              <a:latin typeface="Trebuchet MS"/>
              <a:sym typeface="Gill Sans Light"/>
            </a:endParaRPr>
          </a:p>
        </p:txBody>
      </p:sp>
      <p:sp>
        <p:nvSpPr>
          <p:cNvPr id="369" name="Shape 369"/>
          <p:cNvSpPr/>
          <p:nvPr/>
        </p:nvSpPr>
        <p:spPr>
          <a:xfrm>
            <a:off x="5759648" y="3991570"/>
            <a:ext cx="571500" cy="571500"/>
          </a:xfrm>
          <a:prstGeom prst="rect">
            <a:avLst/>
          </a:prstGeom>
          <a:solidFill>
            <a:srgbClr val="FFFC79"/>
          </a:solidFill>
          <a:ln w="254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 algn="ctr" defTabSz="410751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 sz="1200">
              <a:solidFill>
                <a:srgbClr val="FFFFFF"/>
              </a:solidFill>
              <a:latin typeface="Trebuchet MS"/>
              <a:sym typeface="Gill Sans Light"/>
            </a:endParaRPr>
          </a:p>
        </p:txBody>
      </p:sp>
      <p:sp>
        <p:nvSpPr>
          <p:cNvPr id="370" name="Shape 370"/>
          <p:cNvSpPr/>
          <p:nvPr/>
        </p:nvSpPr>
        <p:spPr>
          <a:xfrm>
            <a:off x="6349008" y="3991570"/>
            <a:ext cx="571500" cy="571500"/>
          </a:xfrm>
          <a:prstGeom prst="rect">
            <a:avLst/>
          </a:prstGeom>
          <a:solidFill>
            <a:srgbClr val="FFFC79"/>
          </a:solidFill>
          <a:ln w="254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 algn="ctr" defTabSz="410751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 sz="1200">
              <a:solidFill>
                <a:srgbClr val="FFFFFF"/>
              </a:solidFill>
              <a:latin typeface="Trebuchet MS"/>
              <a:sym typeface="Gill Sans Light"/>
            </a:endParaRPr>
          </a:p>
        </p:txBody>
      </p:sp>
      <p:sp>
        <p:nvSpPr>
          <p:cNvPr id="371" name="Shape 371"/>
          <p:cNvSpPr/>
          <p:nvPr/>
        </p:nvSpPr>
        <p:spPr>
          <a:xfrm>
            <a:off x="1634133" y="3991570"/>
            <a:ext cx="571500" cy="571500"/>
          </a:xfrm>
          <a:prstGeom prst="rect">
            <a:avLst/>
          </a:prstGeom>
          <a:solidFill>
            <a:srgbClr val="FFFC79"/>
          </a:solidFill>
          <a:ln w="254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 algn="ctr" defTabSz="410751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 sz="1200">
              <a:solidFill>
                <a:srgbClr val="FFFFFF"/>
              </a:solidFill>
              <a:latin typeface="Trebuchet MS"/>
              <a:sym typeface="Gill Sans Light"/>
            </a:endParaRPr>
          </a:p>
        </p:txBody>
      </p:sp>
      <p:sp>
        <p:nvSpPr>
          <p:cNvPr id="372" name="Shape 372"/>
          <p:cNvSpPr/>
          <p:nvPr/>
        </p:nvSpPr>
        <p:spPr>
          <a:xfrm>
            <a:off x="1044773" y="3991570"/>
            <a:ext cx="571500" cy="571500"/>
          </a:xfrm>
          <a:prstGeom prst="rect">
            <a:avLst/>
          </a:prstGeom>
          <a:solidFill>
            <a:srgbClr val="FFFC79"/>
          </a:solidFill>
          <a:ln w="254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 algn="ctr" defTabSz="410751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 sz="1200">
              <a:solidFill>
                <a:srgbClr val="FFFFFF"/>
              </a:solidFill>
              <a:latin typeface="Trebuchet MS"/>
              <a:sym typeface="Gill Sans Light"/>
            </a:endParaRPr>
          </a:p>
        </p:txBody>
      </p:sp>
      <p:sp>
        <p:nvSpPr>
          <p:cNvPr id="373" name="Shape 373"/>
          <p:cNvSpPr/>
          <p:nvPr/>
        </p:nvSpPr>
        <p:spPr>
          <a:xfrm>
            <a:off x="455414" y="3991570"/>
            <a:ext cx="571500" cy="571500"/>
          </a:xfrm>
          <a:prstGeom prst="rect">
            <a:avLst/>
          </a:prstGeom>
          <a:solidFill>
            <a:srgbClr val="FFFC79"/>
          </a:solidFill>
          <a:ln w="254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 algn="ctr" defTabSz="410751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 sz="1200">
              <a:solidFill>
                <a:srgbClr val="FFFFFF"/>
              </a:solidFill>
              <a:latin typeface="Trebuchet MS"/>
              <a:sym typeface="Gill Sans Light"/>
            </a:endParaRPr>
          </a:p>
        </p:txBody>
      </p:sp>
      <p:sp>
        <p:nvSpPr>
          <p:cNvPr id="374" name="Shape 374"/>
          <p:cNvSpPr/>
          <p:nvPr/>
        </p:nvSpPr>
        <p:spPr>
          <a:xfrm>
            <a:off x="6938367" y="3991570"/>
            <a:ext cx="571500" cy="571500"/>
          </a:xfrm>
          <a:prstGeom prst="rect">
            <a:avLst/>
          </a:prstGeom>
          <a:solidFill>
            <a:srgbClr val="FFFC79"/>
          </a:solidFill>
          <a:ln w="254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 algn="ctr" defTabSz="410751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 sz="1200">
              <a:solidFill>
                <a:srgbClr val="FFFFFF"/>
              </a:solidFill>
              <a:latin typeface="Trebuchet MS"/>
              <a:sym typeface="Gill Sans Light"/>
            </a:endParaRPr>
          </a:p>
        </p:txBody>
      </p:sp>
      <p:sp>
        <p:nvSpPr>
          <p:cNvPr id="375" name="Shape 375"/>
          <p:cNvSpPr/>
          <p:nvPr/>
        </p:nvSpPr>
        <p:spPr>
          <a:xfrm>
            <a:off x="7527727" y="3991570"/>
            <a:ext cx="571500" cy="571500"/>
          </a:xfrm>
          <a:prstGeom prst="rect">
            <a:avLst/>
          </a:prstGeom>
          <a:solidFill>
            <a:srgbClr val="FFFC79"/>
          </a:solidFill>
          <a:ln w="254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 algn="ctr" defTabSz="410751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 sz="1200">
              <a:solidFill>
                <a:srgbClr val="FFFFFF"/>
              </a:solidFill>
              <a:latin typeface="Trebuchet MS"/>
              <a:sym typeface="Gill Sans Light"/>
            </a:endParaRPr>
          </a:p>
        </p:txBody>
      </p:sp>
      <p:sp>
        <p:nvSpPr>
          <p:cNvPr id="376" name="Shape 376"/>
          <p:cNvSpPr/>
          <p:nvPr/>
        </p:nvSpPr>
        <p:spPr>
          <a:xfrm>
            <a:off x="8117086" y="3991570"/>
            <a:ext cx="571500" cy="571500"/>
          </a:xfrm>
          <a:prstGeom prst="rect">
            <a:avLst/>
          </a:prstGeom>
          <a:solidFill>
            <a:srgbClr val="FFFC79"/>
          </a:solidFill>
          <a:ln w="254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 algn="ctr" defTabSz="410751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 sz="1200">
              <a:solidFill>
                <a:srgbClr val="FFFFFF"/>
              </a:solidFill>
              <a:latin typeface="Trebuchet MS"/>
              <a:sym typeface="Gill Sans Light"/>
            </a:endParaRPr>
          </a:p>
        </p:txBody>
      </p:sp>
      <p:sp>
        <p:nvSpPr>
          <p:cNvPr id="377" name="Shape 377"/>
          <p:cNvSpPr/>
          <p:nvPr/>
        </p:nvSpPr>
        <p:spPr>
          <a:xfrm flipV="1">
            <a:off x="-655111" y="3223791"/>
            <a:ext cx="3163622" cy="176432"/>
          </a:xfrm>
          <a:prstGeom prst="line">
            <a:avLst/>
          </a:prstGeom>
          <a:ln w="25400">
            <a:solidFill>
              <a:srgbClr val="535353">
                <a:alpha val="0"/>
              </a:srgbClr>
            </a:solidFill>
            <a:miter lim="400000"/>
            <a:headEnd type="stealth"/>
          </a:ln>
        </p:spPr>
        <p:txBody>
          <a:bodyPr lIns="0" tIns="0" rIns="0" bIns="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79" name="Shape 379"/>
          <p:cNvSpPr/>
          <p:nvPr/>
        </p:nvSpPr>
        <p:spPr>
          <a:xfrm flipH="1" flipV="1">
            <a:off x="3687229" y="3223791"/>
            <a:ext cx="3569748" cy="701400"/>
          </a:xfrm>
          <a:prstGeom prst="line">
            <a:avLst/>
          </a:prstGeom>
          <a:ln w="25400">
            <a:solidFill>
              <a:srgbClr val="535353">
                <a:alpha val="0"/>
              </a:srgbClr>
            </a:solidFill>
            <a:miter lim="400000"/>
            <a:headEnd type="stealth"/>
          </a:ln>
        </p:spPr>
        <p:txBody>
          <a:bodyPr lIns="0" tIns="0" rIns="0" bIns="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80" name="Shape 380"/>
          <p:cNvSpPr/>
          <p:nvPr/>
        </p:nvSpPr>
        <p:spPr>
          <a:xfrm flipH="1" flipV="1">
            <a:off x="4276588" y="3223792"/>
            <a:ext cx="5250483" cy="203708"/>
          </a:xfrm>
          <a:prstGeom prst="line">
            <a:avLst/>
          </a:prstGeom>
          <a:ln w="25400">
            <a:solidFill>
              <a:srgbClr val="535353">
                <a:alpha val="0"/>
              </a:srgbClr>
            </a:solidFill>
            <a:miter lim="400000"/>
            <a:headEnd type="stealth"/>
          </a:ln>
        </p:spPr>
        <p:txBody>
          <a:bodyPr lIns="0" tIns="0" rIns="0" bIns="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81" name="Shape 381"/>
          <p:cNvSpPr/>
          <p:nvPr/>
        </p:nvSpPr>
        <p:spPr>
          <a:xfrm flipV="1">
            <a:off x="2503871" y="3223792"/>
            <a:ext cx="2362077" cy="641822"/>
          </a:xfrm>
          <a:prstGeom prst="line">
            <a:avLst/>
          </a:prstGeom>
          <a:ln w="25400">
            <a:solidFill>
              <a:srgbClr val="535353">
                <a:alpha val="0"/>
              </a:srgbClr>
            </a:solidFill>
            <a:miter lim="400000"/>
            <a:headEnd type="stealth"/>
          </a:ln>
        </p:spPr>
        <p:txBody>
          <a:bodyPr lIns="0" tIns="0" rIns="0" bIns="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82" name="Shape 382"/>
          <p:cNvSpPr/>
          <p:nvPr/>
        </p:nvSpPr>
        <p:spPr>
          <a:xfrm flipH="1" flipV="1">
            <a:off x="5455307" y="3223789"/>
            <a:ext cx="4328527" cy="519774"/>
          </a:xfrm>
          <a:prstGeom prst="line">
            <a:avLst/>
          </a:prstGeom>
          <a:ln w="25400">
            <a:solidFill>
              <a:srgbClr val="535353">
                <a:alpha val="0"/>
              </a:srgbClr>
            </a:solidFill>
            <a:miter lim="400000"/>
            <a:headEnd type="stealth"/>
          </a:ln>
        </p:spPr>
        <p:txBody>
          <a:bodyPr lIns="0" tIns="0" rIns="0" bIns="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83" name="Shape 383"/>
          <p:cNvSpPr/>
          <p:nvPr/>
        </p:nvSpPr>
        <p:spPr>
          <a:xfrm flipV="1">
            <a:off x="3148796" y="3223793"/>
            <a:ext cx="2895871" cy="703351"/>
          </a:xfrm>
          <a:prstGeom prst="line">
            <a:avLst/>
          </a:prstGeom>
          <a:ln w="25400">
            <a:solidFill>
              <a:srgbClr val="535353">
                <a:alpha val="0"/>
              </a:srgbClr>
            </a:solidFill>
            <a:miter lim="400000"/>
            <a:headEnd type="stealth"/>
          </a:ln>
        </p:spPr>
        <p:txBody>
          <a:bodyPr lIns="0" tIns="0" rIns="0" bIns="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84" name="Shape 384"/>
          <p:cNvSpPr/>
          <p:nvPr/>
        </p:nvSpPr>
        <p:spPr>
          <a:xfrm flipV="1">
            <a:off x="751279" y="3223790"/>
            <a:ext cx="5882746" cy="693448"/>
          </a:xfrm>
          <a:prstGeom prst="line">
            <a:avLst/>
          </a:prstGeom>
          <a:ln w="25400">
            <a:solidFill>
              <a:srgbClr val="535353">
                <a:alpha val="0"/>
              </a:srgbClr>
            </a:solidFill>
            <a:miter lim="400000"/>
            <a:headEnd type="stealth"/>
          </a:ln>
        </p:spPr>
        <p:txBody>
          <a:bodyPr lIns="0" tIns="0" rIns="0" bIns="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85" name="Shape 385"/>
          <p:cNvSpPr/>
          <p:nvPr/>
        </p:nvSpPr>
        <p:spPr>
          <a:xfrm>
            <a:off x="2403874" y="2721883"/>
            <a:ext cx="203384" cy="3337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2400">
                <a:solidFill>
                  <a:srgbClr val="535353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rPr sz="1700">
                <a:solidFill>
                  <a:srgbClr val="000000"/>
                </a:solidFill>
              </a:rPr>
              <a:t>0</a:t>
            </a:r>
          </a:p>
        </p:txBody>
      </p:sp>
      <p:sp>
        <p:nvSpPr>
          <p:cNvPr id="386" name="Shape 386"/>
          <p:cNvSpPr/>
          <p:nvPr/>
        </p:nvSpPr>
        <p:spPr>
          <a:xfrm>
            <a:off x="3002163" y="2721883"/>
            <a:ext cx="203384" cy="3337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2400">
                <a:solidFill>
                  <a:srgbClr val="535353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rPr sz="17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387" name="Shape 387"/>
          <p:cNvSpPr/>
          <p:nvPr/>
        </p:nvSpPr>
        <p:spPr>
          <a:xfrm>
            <a:off x="3600452" y="2721883"/>
            <a:ext cx="203384" cy="3337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2400">
                <a:solidFill>
                  <a:srgbClr val="535353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rPr sz="17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388" name="Shape 388"/>
          <p:cNvSpPr/>
          <p:nvPr/>
        </p:nvSpPr>
        <p:spPr>
          <a:xfrm>
            <a:off x="4171952" y="2721883"/>
            <a:ext cx="203384" cy="3337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2400">
                <a:solidFill>
                  <a:srgbClr val="535353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rPr sz="17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389" name="Shape 389"/>
          <p:cNvSpPr/>
          <p:nvPr/>
        </p:nvSpPr>
        <p:spPr>
          <a:xfrm>
            <a:off x="4761311" y="2721883"/>
            <a:ext cx="203384" cy="3337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2400">
                <a:solidFill>
                  <a:srgbClr val="535353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rPr sz="1700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390" name="Shape 390"/>
          <p:cNvSpPr/>
          <p:nvPr/>
        </p:nvSpPr>
        <p:spPr>
          <a:xfrm>
            <a:off x="5350671" y="2721883"/>
            <a:ext cx="203384" cy="3337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2400">
                <a:solidFill>
                  <a:srgbClr val="535353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rPr sz="1700">
                <a:solidFill>
                  <a:srgbClr val="000000"/>
                </a:solidFill>
              </a:rPr>
              <a:t>5</a:t>
            </a:r>
          </a:p>
        </p:txBody>
      </p:sp>
      <p:sp>
        <p:nvSpPr>
          <p:cNvPr id="391" name="Shape 391"/>
          <p:cNvSpPr/>
          <p:nvPr/>
        </p:nvSpPr>
        <p:spPr>
          <a:xfrm>
            <a:off x="5940030" y="2721883"/>
            <a:ext cx="203384" cy="3337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2400">
                <a:solidFill>
                  <a:srgbClr val="535353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rPr sz="1700">
                <a:solidFill>
                  <a:srgbClr val="000000"/>
                </a:solidFill>
              </a:rPr>
              <a:t>6</a:t>
            </a:r>
          </a:p>
        </p:txBody>
      </p:sp>
      <p:sp>
        <p:nvSpPr>
          <p:cNvPr id="392" name="Shape 392"/>
          <p:cNvSpPr/>
          <p:nvPr/>
        </p:nvSpPr>
        <p:spPr>
          <a:xfrm>
            <a:off x="6529389" y="2721883"/>
            <a:ext cx="203384" cy="3337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2400">
                <a:solidFill>
                  <a:srgbClr val="535353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rPr sz="1700">
                <a:solidFill>
                  <a:srgbClr val="000000"/>
                </a:solidFill>
              </a:rPr>
              <a:t>7</a:t>
            </a:r>
          </a:p>
        </p:txBody>
      </p:sp>
      <p:sp>
        <p:nvSpPr>
          <p:cNvPr id="393" name="Shape 393"/>
          <p:cNvSpPr/>
          <p:nvPr/>
        </p:nvSpPr>
        <p:spPr>
          <a:xfrm flipH="1">
            <a:off x="2209504" y="3384038"/>
            <a:ext cx="1" cy="1787302"/>
          </a:xfrm>
          <a:prstGeom prst="line">
            <a:avLst/>
          </a:prstGeom>
          <a:ln w="76200">
            <a:solidFill>
              <a:srgbClr val="595959"/>
            </a:solidFill>
            <a:custDash>
              <a:ds d="200000" sp="200000"/>
            </a:custDash>
            <a:miter lim="400000"/>
          </a:ln>
        </p:spPr>
        <p:txBody>
          <a:bodyPr lIns="0" tIns="0" rIns="0" bIns="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94" name="Shape 394"/>
          <p:cNvSpPr/>
          <p:nvPr/>
        </p:nvSpPr>
        <p:spPr>
          <a:xfrm>
            <a:off x="1164078" y="5315198"/>
            <a:ext cx="2075760" cy="3799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2800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1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000000"/>
                </a:solidFill>
              </a:rPr>
              <a:t>64 Byte Boundary</a:t>
            </a:r>
          </a:p>
        </p:txBody>
      </p:sp>
      <p:sp>
        <p:nvSpPr>
          <p:cNvPr id="396" name="Shape 396"/>
          <p:cNvSpPr/>
          <p:nvPr/>
        </p:nvSpPr>
        <p:spPr>
          <a:xfrm>
            <a:off x="2237880" y="4144456"/>
            <a:ext cx="535374" cy="2567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1800">
                <a:solidFill>
                  <a:srgbClr val="424242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 sz="1200"/>
              <a:t>0x100</a:t>
            </a:r>
          </a:p>
        </p:txBody>
      </p:sp>
      <p:sp>
        <p:nvSpPr>
          <p:cNvPr id="397" name="Shape 397"/>
          <p:cNvSpPr/>
          <p:nvPr/>
        </p:nvSpPr>
        <p:spPr>
          <a:xfrm>
            <a:off x="1648521" y="4144456"/>
            <a:ext cx="535374" cy="2567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1800">
                <a:solidFill>
                  <a:srgbClr val="424242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 sz="1200"/>
              <a:t>0x0fc</a:t>
            </a:r>
          </a:p>
        </p:txBody>
      </p:sp>
      <p:sp>
        <p:nvSpPr>
          <p:cNvPr id="398" name="Shape 398"/>
          <p:cNvSpPr/>
          <p:nvPr/>
        </p:nvSpPr>
        <p:spPr>
          <a:xfrm>
            <a:off x="1050232" y="4144456"/>
            <a:ext cx="535374" cy="2567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1800">
                <a:solidFill>
                  <a:srgbClr val="424242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 sz="1200"/>
              <a:t>0x0f8</a:t>
            </a:r>
          </a:p>
        </p:txBody>
      </p:sp>
      <p:sp>
        <p:nvSpPr>
          <p:cNvPr id="399" name="Shape 399"/>
          <p:cNvSpPr/>
          <p:nvPr/>
        </p:nvSpPr>
        <p:spPr>
          <a:xfrm>
            <a:off x="496591" y="4144456"/>
            <a:ext cx="535374" cy="2567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1800">
                <a:solidFill>
                  <a:srgbClr val="424242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 sz="1200"/>
              <a:t>0x0f4</a:t>
            </a:r>
          </a:p>
        </p:txBody>
      </p:sp>
      <p:sp>
        <p:nvSpPr>
          <p:cNvPr id="400" name="Shape 400"/>
          <p:cNvSpPr/>
          <p:nvPr/>
        </p:nvSpPr>
        <p:spPr>
          <a:xfrm>
            <a:off x="2836170" y="4144456"/>
            <a:ext cx="535374" cy="2567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1800">
                <a:solidFill>
                  <a:srgbClr val="424242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 sz="1200"/>
              <a:t>0x104</a:t>
            </a:r>
          </a:p>
        </p:txBody>
      </p:sp>
      <p:sp>
        <p:nvSpPr>
          <p:cNvPr id="401" name="Shape 401"/>
          <p:cNvSpPr/>
          <p:nvPr/>
        </p:nvSpPr>
        <p:spPr>
          <a:xfrm>
            <a:off x="3434459" y="4144456"/>
            <a:ext cx="535374" cy="2567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1800">
                <a:solidFill>
                  <a:srgbClr val="424242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 sz="1200"/>
              <a:t>0x108</a:t>
            </a:r>
          </a:p>
        </p:txBody>
      </p:sp>
      <p:sp>
        <p:nvSpPr>
          <p:cNvPr id="402" name="Shape 402"/>
          <p:cNvSpPr/>
          <p:nvPr/>
        </p:nvSpPr>
        <p:spPr>
          <a:xfrm>
            <a:off x="4005959" y="4144456"/>
            <a:ext cx="535374" cy="2567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1800">
                <a:solidFill>
                  <a:srgbClr val="424242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 sz="1200"/>
              <a:t>0x10c</a:t>
            </a:r>
          </a:p>
        </p:txBody>
      </p:sp>
      <p:sp>
        <p:nvSpPr>
          <p:cNvPr id="403" name="Shape 403"/>
          <p:cNvSpPr/>
          <p:nvPr/>
        </p:nvSpPr>
        <p:spPr>
          <a:xfrm>
            <a:off x="4604248" y="4144456"/>
            <a:ext cx="535374" cy="2567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1800">
                <a:solidFill>
                  <a:srgbClr val="424242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 sz="1200"/>
              <a:t>0x110</a:t>
            </a:r>
          </a:p>
        </p:txBody>
      </p:sp>
      <p:sp>
        <p:nvSpPr>
          <p:cNvPr id="404" name="Shape 404"/>
          <p:cNvSpPr/>
          <p:nvPr/>
        </p:nvSpPr>
        <p:spPr>
          <a:xfrm>
            <a:off x="5184677" y="4144456"/>
            <a:ext cx="535374" cy="2567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1800">
                <a:solidFill>
                  <a:srgbClr val="424242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 sz="1200"/>
              <a:t>0x114</a:t>
            </a:r>
          </a:p>
        </p:txBody>
      </p:sp>
      <p:sp>
        <p:nvSpPr>
          <p:cNvPr id="405" name="Shape 405"/>
          <p:cNvSpPr/>
          <p:nvPr/>
        </p:nvSpPr>
        <p:spPr>
          <a:xfrm>
            <a:off x="5774037" y="4144456"/>
            <a:ext cx="535374" cy="2567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1800">
                <a:solidFill>
                  <a:srgbClr val="424242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 sz="1200"/>
              <a:t>0x118</a:t>
            </a:r>
          </a:p>
        </p:txBody>
      </p:sp>
      <p:sp>
        <p:nvSpPr>
          <p:cNvPr id="406" name="Shape 406"/>
          <p:cNvSpPr/>
          <p:nvPr/>
        </p:nvSpPr>
        <p:spPr>
          <a:xfrm>
            <a:off x="6363396" y="4144456"/>
            <a:ext cx="535374" cy="2567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1800">
                <a:solidFill>
                  <a:srgbClr val="424242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 sz="1200"/>
              <a:t>0x11c</a:t>
            </a:r>
          </a:p>
        </p:txBody>
      </p:sp>
      <p:sp>
        <p:nvSpPr>
          <p:cNvPr id="407" name="Shape 407"/>
          <p:cNvSpPr/>
          <p:nvPr/>
        </p:nvSpPr>
        <p:spPr>
          <a:xfrm>
            <a:off x="6952755" y="4144456"/>
            <a:ext cx="535374" cy="2567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1800">
                <a:solidFill>
                  <a:srgbClr val="424242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 sz="1200"/>
              <a:t>0x120</a:t>
            </a:r>
          </a:p>
        </p:txBody>
      </p:sp>
      <p:sp>
        <p:nvSpPr>
          <p:cNvPr id="408" name="Shape 408"/>
          <p:cNvSpPr/>
          <p:nvPr/>
        </p:nvSpPr>
        <p:spPr>
          <a:xfrm>
            <a:off x="7533185" y="4144456"/>
            <a:ext cx="535374" cy="2567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1800">
                <a:solidFill>
                  <a:srgbClr val="424242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 sz="1200"/>
              <a:t>0x124</a:t>
            </a:r>
          </a:p>
        </p:txBody>
      </p:sp>
      <p:sp>
        <p:nvSpPr>
          <p:cNvPr id="409" name="Shape 409"/>
          <p:cNvSpPr/>
          <p:nvPr/>
        </p:nvSpPr>
        <p:spPr>
          <a:xfrm>
            <a:off x="8140404" y="4144456"/>
            <a:ext cx="535374" cy="2567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1800">
                <a:solidFill>
                  <a:srgbClr val="424242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 sz="1200"/>
              <a:t>0x128</a:t>
            </a:r>
          </a:p>
        </p:txBody>
      </p:sp>
      <p:cxnSp>
        <p:nvCxnSpPr>
          <p:cNvPr id="3" name="Straight Arrow Connector 2"/>
          <p:cNvCxnSpPr>
            <a:endCxn id="384" idx="0"/>
          </p:cNvCxnSpPr>
          <p:nvPr/>
        </p:nvCxnSpPr>
        <p:spPr>
          <a:xfrm flipH="1">
            <a:off x="751280" y="3223793"/>
            <a:ext cx="1757231" cy="69344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>
            <a:off x="3683453" y="3223793"/>
            <a:ext cx="5280243" cy="64182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 flipH="1">
            <a:off x="148823" y="3223789"/>
            <a:ext cx="2980148" cy="16024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 flipH="1">
            <a:off x="2503870" y="3223793"/>
            <a:ext cx="1772717" cy="69344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>
            <a:off x="4865948" y="3223793"/>
            <a:ext cx="2941511" cy="69344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382" idx="1"/>
          </p:cNvCxnSpPr>
          <p:nvPr/>
        </p:nvCxnSpPr>
        <p:spPr>
          <a:xfrm flipH="1">
            <a:off x="148823" y="3223789"/>
            <a:ext cx="5306484" cy="51977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/>
          <p:nvPr/>
        </p:nvCxnSpPr>
        <p:spPr>
          <a:xfrm flipH="1">
            <a:off x="4276588" y="3223789"/>
            <a:ext cx="1796690" cy="69344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endCxn id="383" idx="0"/>
          </p:cNvCxnSpPr>
          <p:nvPr/>
        </p:nvCxnSpPr>
        <p:spPr>
          <a:xfrm flipH="1">
            <a:off x="3148796" y="3223789"/>
            <a:ext cx="3491338" cy="70335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solidFill>
                  <a:prstClr val="black"/>
                </a:solidFill>
              </a:rPr>
              <a:t>Memory access patterns</a:t>
            </a:r>
          </a:p>
        </p:txBody>
      </p:sp>
    </p:spTree>
    <p:extLst>
      <p:ext uri="{BB962C8B-B14F-4D97-AF65-F5344CB8AC3E}">
        <p14:creationId xmlns:p14="http://schemas.microsoft.com/office/powerpoint/2010/main" val="386430640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0167" y="337357"/>
            <a:ext cx="8229600" cy="1143000"/>
          </a:xfrm>
        </p:spPr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526104" cy="4525963"/>
          </a:xfrm>
        </p:spPr>
        <p:txBody>
          <a:bodyPr>
            <a:normAutofit/>
          </a:bodyPr>
          <a:lstStyle/>
          <a:p>
            <a:r>
              <a:rPr lang="en-US" sz="2400" dirty="0"/>
              <a:t>Modify your parallel </a:t>
            </a:r>
            <a:r>
              <a:rPr lang="en-US" sz="2400" dirty="0" err="1"/>
              <a:t>jacobi_solver</a:t>
            </a:r>
            <a:r>
              <a:rPr lang="en-US" sz="2400" dirty="0"/>
              <a:t> from the last exercise.</a:t>
            </a:r>
          </a:p>
          <a:p>
            <a:endParaRPr lang="en-US" sz="2400" dirty="0"/>
          </a:p>
          <a:p>
            <a:r>
              <a:rPr lang="en-US" sz="2400" dirty="0"/>
              <a:t>Experiment with the optimizations we’ve discussed.</a:t>
            </a:r>
          </a:p>
          <a:p>
            <a:endParaRPr lang="en-US" dirty="0"/>
          </a:p>
          <a:p>
            <a:r>
              <a:rPr lang="en-US" dirty="0"/>
              <a:t>Note: if you want to generate a transposed A matrix to try a different memory layout, you can use the following function from </a:t>
            </a:r>
            <a:r>
              <a:rPr lang="en-US" dirty="0" err="1"/>
              <a:t>mm_utils</a:t>
            </a:r>
            <a:endParaRPr lang="en-US" sz="2000" dirty="0"/>
          </a:p>
          <a:p>
            <a:pPr lvl="1"/>
            <a:r>
              <a:rPr lang="en-US" dirty="0"/>
              <a:t>void </a:t>
            </a:r>
            <a:r>
              <a:rPr lang="en-US" dirty="0" err="1"/>
              <a:t>init_diag_dom_near_identity_matrix_colmaj</a:t>
            </a:r>
            <a:r>
              <a:rPr lang="en-US" dirty="0"/>
              <a:t>(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Ndim</a:t>
            </a:r>
            <a:r>
              <a:rPr lang="en-US" dirty="0"/>
              <a:t>, TYPE *A)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328759414"/>
      </p:ext>
    </p:extLst>
  </p:cSld>
  <p:clrMapOvr>
    <a:masterClrMapping/>
  </p:clrMapOvr>
  <p:transition>
    <p:fad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9725" y="164879"/>
            <a:ext cx="8229600" cy="572077"/>
          </a:xfrm>
        </p:spPr>
        <p:txBody>
          <a:bodyPr>
            <a:normAutofit/>
          </a:bodyPr>
          <a:lstStyle/>
          <a:p>
            <a:r>
              <a:rPr lang="en-US" dirty="0"/>
              <a:t>Jacobi Solver (Par </a:t>
            </a:r>
            <a:r>
              <a:rPr lang="en-US" dirty="0" err="1"/>
              <a:t>Targ</a:t>
            </a:r>
            <a:r>
              <a:rPr lang="en-US" dirty="0"/>
              <a:t> Data, 1/2)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9562" y="878922"/>
            <a:ext cx="8313156" cy="597907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#pragma </a:t>
            </a:r>
            <a:r>
              <a:rPr lang="en-US" sz="1800" b="1" dirty="0" err="1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omp</a:t>
            </a:r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target enter data map(</a:t>
            </a:r>
            <a:r>
              <a:rPr lang="en-US" sz="1800" b="1" dirty="0" err="1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to:xold</a:t>
            </a:r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[0:Ndim],</a:t>
            </a:r>
            <a:r>
              <a:rPr lang="en-US" sz="1800" b="1" dirty="0" err="1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xnew</a:t>
            </a:r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[0:Ndim] \</a:t>
            </a:r>
          </a:p>
          <a:p>
            <a:pPr marL="0" indent="0">
              <a:buNone/>
            </a:pPr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		          A[0:Ndim*</a:t>
            </a:r>
            <a:r>
              <a:rPr lang="en-US" sz="1800" b="1" dirty="0" err="1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Ndim</a:t>
            </a:r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], b[0:Ndim])</a:t>
            </a: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while((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conv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&gt; TOL) &amp;&amp; (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iters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&lt;MAX_ITERS))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{ 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iters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++;</a:t>
            </a: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#pragma </a:t>
            </a:r>
            <a:r>
              <a:rPr lang="en-US" sz="1800" b="1" dirty="0" err="1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omp</a:t>
            </a:r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target  </a:t>
            </a:r>
          </a:p>
          <a:p>
            <a:pPr marL="0" indent="0">
              <a:buNone/>
            </a:pPr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#pragma </a:t>
            </a:r>
            <a:r>
              <a:rPr lang="en-US" sz="1800" b="1" dirty="0" err="1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omp</a:t>
            </a:r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teams distribute parallel for </a:t>
            </a:r>
            <a:r>
              <a:rPr lang="en-US" sz="1800" b="1" dirty="0" err="1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simd</a:t>
            </a:r>
            <a:endParaRPr lang="en-US" sz="1800" b="1" dirty="0">
              <a:solidFill>
                <a:srgbClr val="8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da-DK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for (</a:t>
            </a:r>
            <a:r>
              <a:rPr lang="da-DK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a-DK" sz="1800" dirty="0">
                <a:latin typeface="Consolas" panose="020B0609020204030204" pitchFamily="49" charset="0"/>
                <a:cs typeface="Consolas" panose="020B0609020204030204" pitchFamily="49" charset="0"/>
              </a:rPr>
              <a:t> i=0; i&lt;</a:t>
            </a:r>
            <a:r>
              <a:rPr lang="da-DK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Ndim</a:t>
            </a:r>
            <a:r>
              <a:rPr lang="da-DK" sz="1800" dirty="0">
                <a:latin typeface="Consolas" panose="020B0609020204030204" pitchFamily="49" charset="0"/>
                <a:cs typeface="Consolas" panose="020B0609020204030204" pitchFamily="49" charset="0"/>
              </a:rPr>
              <a:t>; i++){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xnew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] = (TYPE) 0.0;</a:t>
            </a:r>
          </a:p>
          <a:p>
            <a:pPr marL="0" indent="0">
              <a:buNone/>
            </a:pPr>
            <a:r>
              <a:rPr lang="da-DK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 for (</a:t>
            </a:r>
            <a:r>
              <a:rPr lang="da-DK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a-DK" sz="1800" dirty="0">
                <a:latin typeface="Consolas" panose="020B0609020204030204" pitchFamily="49" charset="0"/>
                <a:cs typeface="Consolas" panose="020B0609020204030204" pitchFamily="49" charset="0"/>
              </a:rPr>
              <a:t> j=0; j&lt;Ndim;j++){</a:t>
            </a: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xnew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[i]+= (A[i*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Ndim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+ j]*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xold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[j])*(</a:t>
            </a:r>
            <a:r>
              <a:rPr lang="da-DK" sz="18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(TYPE)(i != j))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 }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xnew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] = (b[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]-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xnew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])/A[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Ndim+i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];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 }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4066355790"/>
      </p:ext>
    </p:extLst>
  </p:cSld>
  <p:clrMapOvr>
    <a:masterClrMapping/>
  </p:clrMapOvr>
  <p:transition>
    <p:fad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9725" y="164879"/>
            <a:ext cx="8229600" cy="572077"/>
          </a:xfrm>
        </p:spPr>
        <p:txBody>
          <a:bodyPr>
            <a:normAutofit/>
          </a:bodyPr>
          <a:lstStyle/>
          <a:p>
            <a:r>
              <a:rPr lang="en-US" dirty="0"/>
              <a:t>Jacobi Solver (Par </a:t>
            </a:r>
            <a:r>
              <a:rPr lang="en-US" dirty="0" err="1"/>
              <a:t>Targ</a:t>
            </a:r>
            <a:r>
              <a:rPr lang="en-US" dirty="0"/>
              <a:t> Data, 2/2)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68887" y="935146"/>
            <a:ext cx="8834437" cy="54190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conv = 0.0;</a:t>
            </a:r>
          </a:p>
          <a:p>
            <a:pPr marL="0" indent="0">
              <a:buFont typeface="Arial" pitchFamily="34" charset="0"/>
              <a:buNone/>
            </a:pPr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#pragma </a:t>
            </a:r>
            <a:r>
              <a:rPr lang="en-US" sz="1800" b="1" dirty="0" err="1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omp</a:t>
            </a:r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target map(</a:t>
            </a:r>
            <a:r>
              <a:rPr lang="en-US" sz="1800" b="1" dirty="0" err="1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tofrom</a:t>
            </a:r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800" b="1" dirty="0" err="1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conv</a:t>
            </a:r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0" indent="0">
              <a:buFont typeface="Arial" pitchFamily="34" charset="0"/>
              <a:buNone/>
            </a:pPr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#pragma </a:t>
            </a:r>
            <a:r>
              <a:rPr lang="en-US" sz="1800" b="1" dirty="0" err="1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omp</a:t>
            </a:r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teams distribute parallel for </a:t>
            </a:r>
            <a:r>
              <a:rPr lang="en-US" sz="1800" b="1" dirty="0" err="1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simd</a:t>
            </a:r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reduction(+:conv)</a:t>
            </a:r>
            <a:r>
              <a:rPr lang="da-DK" sz="18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</a:p>
          <a:p>
            <a:pPr marL="0" indent="0">
              <a:buFont typeface="Arial" pitchFamily="34" charset="0"/>
              <a:buNone/>
            </a:pPr>
            <a:r>
              <a:rPr lang="da-DK" sz="18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for (</a:t>
            </a:r>
            <a:r>
              <a:rPr lang="da-DK" sz="18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a-DK" sz="18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i=0; i&lt;Ndim; i++){</a:t>
            </a:r>
          </a:p>
          <a:p>
            <a:pPr marL="0" indent="0">
              <a:buFont typeface="Arial" pitchFamily="34" charset="0"/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TYPE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tmp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xnew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]-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xold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];</a:t>
            </a:r>
          </a:p>
          <a:p>
            <a:pPr marL="0" indent="0">
              <a:buFont typeface="Arial" pitchFamily="34" charset="0"/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conv +=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tmp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tmp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Font typeface="Arial" pitchFamily="34" charset="0"/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}</a:t>
            </a:r>
          </a:p>
          <a:p>
            <a:pPr marL="0" indent="0">
              <a:buFont typeface="Arial" pitchFamily="34" charset="0"/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conv = sqrt((double)conv);</a:t>
            </a:r>
          </a:p>
          <a:p>
            <a:pPr marL="0" indent="0">
              <a:buFont typeface="Arial" pitchFamily="34" charset="0"/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// Pointer swap</a:t>
            </a:r>
          </a:p>
          <a:p>
            <a:pPr marL="0" indent="0">
              <a:buFont typeface="Arial" pitchFamily="34" charset="0"/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 // end while loop</a:t>
            </a:r>
          </a:p>
          <a:p>
            <a:pPr marL="0" indent="0">
              <a:buNone/>
            </a:pPr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#pragma </a:t>
            </a:r>
            <a:r>
              <a:rPr lang="en-US" sz="1800" b="1" dirty="0" err="1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omp</a:t>
            </a:r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target exit data map(</a:t>
            </a:r>
            <a:r>
              <a:rPr lang="en-US" sz="1800" b="1" dirty="0" err="1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from:xold</a:t>
            </a:r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[0:Ndim], </a:t>
            </a:r>
            <a:r>
              <a:rPr lang="en-US" sz="1800" b="1" dirty="0" err="1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xnew</a:t>
            </a:r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[0:Ndim])</a:t>
            </a:r>
          </a:p>
          <a:p>
            <a:pPr marL="0" indent="0">
              <a:buFont typeface="Arial" pitchFamily="34" charset="0"/>
              <a:buNone/>
            </a:pPr>
            <a:endParaRPr lang="en-US" sz="18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2818341"/>
              </p:ext>
            </p:extLst>
          </p:nvPr>
        </p:nvGraphicFramePr>
        <p:xfrm>
          <a:off x="387566" y="4767018"/>
          <a:ext cx="8133918" cy="1478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992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278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067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Implementation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Ndim</a:t>
                      </a:r>
                      <a:r>
                        <a:rPr lang="en-US" dirty="0"/>
                        <a:t> = 4096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r>
                        <a:rPr lang="en-US" dirty="0"/>
                        <a:t>NVIDA® K20X™ GPU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Target </a:t>
                      </a:r>
                      <a:r>
                        <a:rPr lang="en-US" dirty="0" err="1"/>
                        <a:t>dir</a:t>
                      </a:r>
                      <a:r>
                        <a:rPr lang="en-US" baseline="0" dirty="0"/>
                        <a:t> per loop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131.94 </a:t>
                      </a:r>
                      <a:r>
                        <a:rPr lang="en-US" dirty="0" err="1"/>
                        <a:t>secs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Above</a:t>
                      </a:r>
                      <a:r>
                        <a:rPr lang="en-US" baseline="0" dirty="0"/>
                        <a:t> + target data region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18.37 </a:t>
                      </a:r>
                      <a:r>
                        <a:rPr lang="en-US" dirty="0" err="1"/>
                        <a:t>secs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Above + reduce branching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13.74 </a:t>
                      </a:r>
                      <a:r>
                        <a:rPr lang="en-US" dirty="0" err="1"/>
                        <a:t>secs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0" y="6552424"/>
            <a:ext cx="65314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Cray® XC40™ Supercomputer running Cray® Compiling Environment 8.5.3. </a:t>
            </a:r>
            <a:br>
              <a:rPr lang="en-US" sz="800" dirty="0"/>
            </a:br>
            <a:r>
              <a:rPr lang="en-US" sz="800" dirty="0"/>
              <a:t>Intel® Xeon ® CPU E5-2697 v2 @ 2.70GHz with 32 GB DDR3.  NVIDIA® Tesla® K20X, 6GB.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066986" y="6602907"/>
            <a:ext cx="43332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Third party names are the property of their owners.</a:t>
            </a:r>
          </a:p>
        </p:txBody>
      </p:sp>
    </p:spTree>
    <p:extLst>
      <p:ext uri="{BB962C8B-B14F-4D97-AF65-F5344CB8AC3E}">
        <p14:creationId xmlns:p14="http://schemas.microsoft.com/office/powerpoint/2010/main" val="1923651799"/>
      </p:ext>
    </p:extLst>
  </p:cSld>
  <p:clrMapOvr>
    <a:masterClrMapping/>
  </p:clrMapOvr>
  <p:transition>
    <p:fad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6478" y="164879"/>
            <a:ext cx="8905591" cy="572077"/>
          </a:xfrm>
        </p:spPr>
        <p:txBody>
          <a:bodyPr>
            <a:normAutofit fontScale="90000"/>
          </a:bodyPr>
          <a:lstStyle/>
          <a:p>
            <a:r>
              <a:rPr lang="en-US" dirty="0"/>
              <a:t>Jacobi Solver </a:t>
            </a:r>
            <a:r>
              <a:rPr lang="en-US" sz="2700" dirty="0"/>
              <a:t>(</a:t>
            </a:r>
            <a:r>
              <a:rPr lang="en-US" sz="2700" dirty="0" err="1"/>
              <a:t>Targ</a:t>
            </a:r>
            <a:r>
              <a:rPr lang="en-US" sz="2700" dirty="0"/>
              <a:t> Data/branchless/coalesced mem, 1/2)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9561" y="878922"/>
            <a:ext cx="8732507" cy="597907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#pragma </a:t>
            </a:r>
            <a:r>
              <a:rPr lang="en-US" sz="1800" b="1" dirty="0" err="1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omp</a:t>
            </a:r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enter target data map(</a:t>
            </a:r>
            <a:r>
              <a:rPr lang="en-US" sz="1800" b="1" dirty="0" err="1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from:xold</a:t>
            </a:r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[0:Ndim], </a:t>
            </a:r>
            <a:r>
              <a:rPr lang="en-US" sz="1800" b="1" dirty="0" err="1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xnew</a:t>
            </a:r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[0:Ndim] \ 					A[0:Ndim*</a:t>
            </a:r>
            <a:r>
              <a:rPr lang="en-US" sz="1800" b="1" dirty="0" err="1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Ndim</a:t>
            </a:r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], b[0:Ndim])</a:t>
            </a: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while((conv &gt; TOL) &amp;&amp; (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iters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&lt;MAX_ITERS))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{ 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iters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++; </a:t>
            </a:r>
          </a:p>
          <a:p>
            <a:pPr marL="0" indent="0">
              <a:buNone/>
            </a:pPr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#pragma </a:t>
            </a:r>
            <a:r>
              <a:rPr lang="en-US" sz="1800" b="1" dirty="0" err="1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omp</a:t>
            </a:r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target  </a:t>
            </a:r>
          </a:p>
          <a:p>
            <a:pPr marL="0" indent="0">
              <a:buNone/>
            </a:pPr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#pragma </a:t>
            </a:r>
            <a:r>
              <a:rPr lang="en-US" sz="1800" b="1" dirty="0" err="1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omp</a:t>
            </a:r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teams distribute parallel for </a:t>
            </a:r>
            <a:r>
              <a:rPr lang="en-US" sz="1800" b="1" dirty="0" err="1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simd</a:t>
            </a:r>
            <a:endParaRPr lang="en-US" sz="1800" b="1" dirty="0">
              <a:solidFill>
                <a:srgbClr val="8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da-DK" sz="1800" dirty="0">
                <a:latin typeface="Consolas" panose="020B0609020204030204" pitchFamily="49" charset="0"/>
                <a:cs typeface="Consolas" panose="020B0609020204030204" pitchFamily="49" charset="0"/>
              </a:rPr>
              <a:t>     for (</a:t>
            </a:r>
            <a:r>
              <a:rPr lang="da-DK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a-DK" sz="1800" dirty="0">
                <a:latin typeface="Consolas" panose="020B0609020204030204" pitchFamily="49" charset="0"/>
                <a:cs typeface="Consolas" panose="020B0609020204030204" pitchFamily="49" charset="0"/>
              </a:rPr>
              <a:t> i=0; i&lt;</a:t>
            </a:r>
            <a:r>
              <a:rPr lang="da-DK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Ndim</a:t>
            </a:r>
            <a:r>
              <a:rPr lang="da-DK" sz="1800" dirty="0">
                <a:latin typeface="Consolas" panose="020B0609020204030204" pitchFamily="49" charset="0"/>
                <a:cs typeface="Consolas" panose="020B0609020204030204" pitchFamily="49" charset="0"/>
              </a:rPr>
              <a:t>; i++){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xnew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] = (TYPE) 0.0;</a:t>
            </a:r>
          </a:p>
          <a:p>
            <a:pPr marL="0" indent="0">
              <a:buNone/>
            </a:pPr>
            <a:r>
              <a:rPr lang="da-DK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 for (</a:t>
            </a:r>
            <a:r>
              <a:rPr lang="da-DK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a-DK" sz="1800" dirty="0">
                <a:latin typeface="Consolas" panose="020B0609020204030204" pitchFamily="49" charset="0"/>
                <a:cs typeface="Consolas" panose="020B0609020204030204" pitchFamily="49" charset="0"/>
              </a:rPr>
              <a:t> j=0; j&lt;Ndim;j++){</a:t>
            </a: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xnew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[i]+= (A[j*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Ndim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+ i]*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xold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[j])*(</a:t>
            </a:r>
            <a:r>
              <a:rPr lang="da-DK" sz="18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(TYPE)(i != j))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 }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xnew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] = (b[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]-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xnew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])/A[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Ndim+i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];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 }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761901" y="5194364"/>
            <a:ext cx="3554454" cy="1323439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We replaced the original code with a poor memory access pattern</a:t>
            </a:r>
          </a:p>
          <a:p>
            <a:pPr lvl="1"/>
            <a:r>
              <a:rPr lang="en-US" sz="1600" dirty="0" err="1"/>
              <a:t>xnew</a:t>
            </a:r>
            <a:r>
              <a:rPr lang="en-US" sz="1600" dirty="0"/>
              <a:t>[i]+= (A[i*</a:t>
            </a:r>
            <a:r>
              <a:rPr lang="en-US" sz="1600" dirty="0" err="1"/>
              <a:t>Ndim</a:t>
            </a:r>
            <a:r>
              <a:rPr lang="en-US" sz="1600" dirty="0"/>
              <a:t> + j]*</a:t>
            </a:r>
            <a:r>
              <a:rPr lang="en-US" sz="1600" dirty="0" err="1"/>
              <a:t>xold</a:t>
            </a:r>
            <a:r>
              <a:rPr lang="en-US" sz="1600" dirty="0"/>
              <a:t>[j])</a:t>
            </a:r>
          </a:p>
          <a:p>
            <a:r>
              <a:rPr lang="en-US" sz="1600" dirty="0"/>
              <a:t>With the more efficient</a:t>
            </a:r>
          </a:p>
          <a:p>
            <a:pPr lvl="1"/>
            <a:r>
              <a:rPr lang="en-US" sz="1600" dirty="0" err="1"/>
              <a:t>xnew</a:t>
            </a:r>
            <a:r>
              <a:rPr lang="en-US" sz="1600" dirty="0"/>
              <a:t>[i]+= (A[j*</a:t>
            </a:r>
            <a:r>
              <a:rPr lang="en-US" sz="1600" dirty="0" err="1"/>
              <a:t>Ndim</a:t>
            </a:r>
            <a:r>
              <a:rPr lang="en-US" sz="1600" dirty="0"/>
              <a:t> + i]*</a:t>
            </a:r>
            <a:r>
              <a:rPr lang="en-US" sz="1600" dirty="0" err="1"/>
              <a:t>xold</a:t>
            </a:r>
            <a:r>
              <a:rPr lang="en-US" sz="1600" dirty="0"/>
              <a:t>[j])</a:t>
            </a:r>
          </a:p>
        </p:txBody>
      </p:sp>
    </p:spTree>
    <p:extLst>
      <p:ext uri="{BB962C8B-B14F-4D97-AF65-F5344CB8AC3E}">
        <p14:creationId xmlns:p14="http://schemas.microsoft.com/office/powerpoint/2010/main" val="1776003364"/>
      </p:ext>
    </p:extLst>
  </p:cSld>
  <p:clrMapOvr>
    <a:masterClrMapping/>
  </p:clrMapOvr>
  <p:transition>
    <p:fade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88631" y="565846"/>
            <a:ext cx="8834437" cy="54190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conv = 0.0;</a:t>
            </a:r>
          </a:p>
          <a:p>
            <a:pPr marL="0" indent="0">
              <a:buFont typeface="Arial" pitchFamily="34" charset="0"/>
              <a:buNone/>
            </a:pPr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#pragma </a:t>
            </a:r>
            <a:r>
              <a:rPr lang="en-US" sz="1800" b="1" dirty="0" err="1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omp</a:t>
            </a:r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target map(</a:t>
            </a:r>
            <a:r>
              <a:rPr lang="en-US" sz="1800" b="1" dirty="0" err="1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tofrom</a:t>
            </a:r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800" b="1" dirty="0" err="1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conv</a:t>
            </a:r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0" indent="0">
              <a:buFont typeface="Arial" pitchFamily="34" charset="0"/>
              <a:buNone/>
            </a:pPr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#pragma </a:t>
            </a:r>
            <a:r>
              <a:rPr lang="en-US" sz="1800" b="1" dirty="0" err="1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omp</a:t>
            </a:r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teams distribute parallel for </a:t>
            </a:r>
            <a:r>
              <a:rPr lang="en-US" sz="1800" b="1" dirty="0" err="1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simd</a:t>
            </a:r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reduction(+:conv)</a:t>
            </a:r>
            <a:r>
              <a:rPr lang="da-DK" sz="18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</a:p>
          <a:p>
            <a:pPr marL="0" indent="0">
              <a:buFont typeface="Arial" pitchFamily="34" charset="0"/>
              <a:buNone/>
            </a:pPr>
            <a:r>
              <a:rPr lang="da-DK" sz="18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for (</a:t>
            </a:r>
            <a:r>
              <a:rPr lang="da-DK" sz="18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a-DK" sz="18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i=0; i&lt;Ndim; i++){</a:t>
            </a:r>
          </a:p>
          <a:p>
            <a:pPr marL="0" indent="0">
              <a:buFont typeface="Arial" pitchFamily="34" charset="0"/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TYPE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tmp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=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xnew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]-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xold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];</a:t>
            </a:r>
          </a:p>
          <a:p>
            <a:pPr marL="0" indent="0">
              <a:buFont typeface="Arial" pitchFamily="34" charset="0"/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conv +=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tmp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tmp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Font typeface="Arial" pitchFamily="34" charset="0"/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}</a:t>
            </a:r>
          </a:p>
          <a:p>
            <a:pPr marL="0" indent="0">
              <a:buFont typeface="Arial" pitchFamily="34" charset="0"/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conv = sqrt((double)conv);</a:t>
            </a:r>
          </a:p>
          <a:p>
            <a:pPr marL="0" indent="0">
              <a:buFont typeface="Arial" pitchFamily="34" charset="0"/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// Pointer swap</a:t>
            </a:r>
          </a:p>
          <a:p>
            <a:pPr marL="0" indent="0">
              <a:buFont typeface="Arial" pitchFamily="34" charset="0"/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 // end while loop</a:t>
            </a:r>
          </a:p>
          <a:p>
            <a:pPr marL="0" indent="0">
              <a:buNone/>
            </a:pPr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#pragma </a:t>
            </a:r>
            <a:r>
              <a:rPr lang="en-US" sz="1800" b="1" dirty="0" err="1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omp</a:t>
            </a:r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target exit data map(</a:t>
            </a:r>
            <a:r>
              <a:rPr lang="en-US" sz="1800" b="1" dirty="0" err="1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from:xold</a:t>
            </a:r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[0:Ndim], </a:t>
            </a:r>
            <a:r>
              <a:rPr lang="en-US" sz="1800" b="1" dirty="0" err="1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xnew</a:t>
            </a:r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[0:Ndim])</a:t>
            </a:r>
          </a:p>
          <a:p>
            <a:pPr marL="0" indent="0">
              <a:buFont typeface="Arial" pitchFamily="34" charset="0"/>
              <a:buNone/>
            </a:pPr>
            <a:endParaRPr lang="en-US" sz="18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1561089"/>
              </p:ext>
            </p:extLst>
          </p:nvPr>
        </p:nvGraphicFramePr>
        <p:xfrm>
          <a:off x="255690" y="4464392"/>
          <a:ext cx="8721969" cy="2057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799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395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024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Implementation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Ndim</a:t>
                      </a:r>
                      <a:r>
                        <a:rPr lang="en-US" dirty="0"/>
                        <a:t> = 4096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 rowSpan="4">
                  <a:txBody>
                    <a:bodyPr/>
                    <a:lstStyle/>
                    <a:p>
                      <a:r>
                        <a:rPr lang="en-US" dirty="0"/>
                        <a:t>NVIDA® K20X™ GPU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Target </a:t>
                      </a:r>
                      <a:r>
                        <a:rPr lang="en-US" sz="1600" dirty="0" err="1"/>
                        <a:t>dir</a:t>
                      </a:r>
                      <a:r>
                        <a:rPr lang="en-US" sz="1600" baseline="0" dirty="0"/>
                        <a:t> per loop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131.94 </a:t>
                      </a:r>
                      <a:r>
                        <a:rPr lang="en-US" dirty="0" err="1"/>
                        <a:t>secs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Above</a:t>
                      </a:r>
                      <a:r>
                        <a:rPr lang="en-US" sz="1600" baseline="0" dirty="0"/>
                        <a:t> plus target data region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18.37 </a:t>
                      </a:r>
                      <a:r>
                        <a:rPr lang="en-US" dirty="0" err="1"/>
                        <a:t>secs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Above plus reduced branching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13.74 </a:t>
                      </a:r>
                      <a:r>
                        <a:rPr lang="en-US" dirty="0" err="1"/>
                        <a:t>secs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Above plus improved mem access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7.64 </a:t>
                      </a:r>
                      <a:r>
                        <a:rPr lang="en-US" dirty="0" err="1"/>
                        <a:t>secs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7" name="Title 1"/>
          <p:cNvSpPr txBox="1">
            <a:spLocks/>
          </p:cNvSpPr>
          <p:nvPr/>
        </p:nvSpPr>
        <p:spPr bwMode="auto">
          <a:xfrm>
            <a:off x="126659" y="130224"/>
            <a:ext cx="8905591" cy="5720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 fontScale="90000"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300" b="1">
                <a:solidFill>
                  <a:schemeClr val="tx2"/>
                </a:solidFill>
                <a:latin typeface="Arial" pitchFamily="34" charset="0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300" b="1">
                <a:solidFill>
                  <a:schemeClr val="tx2"/>
                </a:solidFill>
                <a:latin typeface="Arial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300" b="1">
                <a:solidFill>
                  <a:schemeClr val="tx2"/>
                </a:solidFill>
                <a:latin typeface="Arial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300" b="1">
                <a:solidFill>
                  <a:schemeClr val="tx2"/>
                </a:solidFill>
                <a:latin typeface="Arial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300" b="1">
                <a:solidFill>
                  <a:schemeClr val="tx2"/>
                </a:solidFill>
                <a:latin typeface="Arial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300" b="1">
                <a:solidFill>
                  <a:schemeClr val="tx2"/>
                </a:solidFill>
                <a:latin typeface="Verdana" pitchFamily="96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300" b="1">
                <a:solidFill>
                  <a:schemeClr val="tx2"/>
                </a:solidFill>
                <a:latin typeface="Verdana" pitchFamily="96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300" b="1">
                <a:solidFill>
                  <a:schemeClr val="tx2"/>
                </a:solidFill>
                <a:latin typeface="Verdana" pitchFamily="96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300" b="1">
                <a:solidFill>
                  <a:schemeClr val="tx2"/>
                </a:solidFill>
                <a:latin typeface="Verdana" pitchFamily="96" charset="0"/>
              </a:defRPr>
            </a:lvl9pPr>
          </a:lstStyle>
          <a:p>
            <a:r>
              <a:rPr lang="en-US" kern="0" dirty="0"/>
              <a:t>Jacobi Solver </a:t>
            </a:r>
            <a:r>
              <a:rPr lang="en-US" sz="2700" kern="0" dirty="0"/>
              <a:t>(</a:t>
            </a:r>
            <a:r>
              <a:rPr lang="en-US" sz="2700" kern="0" dirty="0" err="1"/>
              <a:t>Targ</a:t>
            </a:r>
            <a:r>
              <a:rPr lang="en-US" sz="2700" kern="0" dirty="0"/>
              <a:t> Data/branchless/coalesced mem, 2/2)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6552424"/>
            <a:ext cx="65314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Cray® XC40™ Supercomputer running Cray® Compiling Environment 8.5.3. </a:t>
            </a:r>
            <a:br>
              <a:rPr lang="en-US" sz="800" dirty="0"/>
            </a:br>
            <a:r>
              <a:rPr lang="en-US" sz="800" dirty="0"/>
              <a:t>Intel® Xeon ® CPU E5-2697 v2 @ 2.70GHz with 32 GB DDR3.  NVIDIA® Tesla® K20X, 6GB.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206686" y="6613689"/>
            <a:ext cx="43332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Third party names are the property of their owners.</a:t>
            </a:r>
          </a:p>
        </p:txBody>
      </p:sp>
    </p:spTree>
    <p:extLst>
      <p:ext uri="{BB962C8B-B14F-4D97-AF65-F5344CB8AC3E}">
        <p14:creationId xmlns:p14="http://schemas.microsoft.com/office/powerpoint/2010/main" val="3290872382"/>
      </p:ext>
    </p:extLst>
  </p:cSld>
  <p:clrMapOvr>
    <a:masterClrMapping/>
  </p:clrMapOvr>
  <p:transition>
    <p:fade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90000"/>
          </a:xfrm>
        </p:spPr>
        <p:txBody>
          <a:bodyPr>
            <a:normAutofit/>
          </a:bodyPr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9994" y="864638"/>
            <a:ext cx="8004391" cy="5647169"/>
          </a:xfrm>
        </p:spPr>
        <p:txBody>
          <a:bodyPr>
            <a:noAutofit/>
          </a:bodyPr>
          <a:lstStyle/>
          <a:p>
            <a:pPr eaLnBrk="1" fontAlgn="t" hangingPunct="1"/>
            <a:r>
              <a:rPr lang="en-US" dirty="0" err="1"/>
              <a:t>OpenMP</a:t>
            </a:r>
            <a:r>
              <a:rPr lang="en-US" dirty="0"/>
              <a:t> overview</a:t>
            </a:r>
          </a:p>
          <a:p>
            <a:pPr eaLnBrk="1" fontAlgn="t" hangingPunct="1"/>
            <a:r>
              <a:rPr lang="en-US" dirty="0"/>
              <a:t>The device model in </a:t>
            </a:r>
            <a:r>
              <a:rPr lang="en-US" dirty="0" err="1"/>
              <a:t>OpenMP</a:t>
            </a:r>
            <a:endParaRPr lang="en-US" dirty="0"/>
          </a:p>
          <a:p>
            <a:pPr eaLnBrk="1" fontAlgn="t" hangingPunct="1"/>
            <a:r>
              <a:rPr lang="en-US" dirty="0"/>
              <a:t>Working with the target directive</a:t>
            </a:r>
          </a:p>
          <a:p>
            <a:pPr eaLnBrk="1" fontAlgn="t" hangingPunct="1"/>
            <a:r>
              <a:rPr lang="en-US" dirty="0"/>
              <a:t>Controlling memory movement</a:t>
            </a:r>
          </a:p>
          <a:p>
            <a:pPr eaLnBrk="1" fontAlgn="t" hangingPunct="1"/>
            <a:r>
              <a:rPr lang="en-US" dirty="0"/>
              <a:t>Optimizing GPU code</a:t>
            </a:r>
          </a:p>
          <a:p>
            <a:pPr eaLnBrk="1" fontAlgn="t" hangingPunct="1"/>
            <a:r>
              <a:rPr lang="en-US" dirty="0"/>
              <a:t>CPU/GPU portability</a:t>
            </a:r>
          </a:p>
        </p:txBody>
      </p:sp>
      <p:sp>
        <p:nvSpPr>
          <p:cNvPr id="4" name="Right Arrow 3"/>
          <p:cNvSpPr/>
          <p:nvPr/>
        </p:nvSpPr>
        <p:spPr>
          <a:xfrm>
            <a:off x="234258" y="3045131"/>
            <a:ext cx="445884" cy="283709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4592716"/>
      </p:ext>
    </p:extLst>
  </p:cSld>
  <p:clrMapOvr>
    <a:masterClrMapping/>
  </p:clrMapOvr>
  <p:transition>
    <p:fade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90000"/>
          </a:xfrm>
          <a:prstGeom prst="rect">
            <a:avLst/>
          </a:prstGeom>
        </p:spPr>
        <p:txBody>
          <a:bodyPr/>
          <a:lstStyle/>
          <a:p>
            <a:r>
              <a:rPr dirty="0"/>
              <a:t>Compiler Support</a:t>
            </a:r>
          </a:p>
        </p:txBody>
      </p:sp>
      <p:sp>
        <p:nvSpPr>
          <p:cNvPr id="94" name="Shape 94"/>
          <p:cNvSpPr>
            <a:spLocks noGrp="1"/>
          </p:cNvSpPr>
          <p:nvPr>
            <p:ph type="body" idx="1"/>
          </p:nvPr>
        </p:nvSpPr>
        <p:spPr>
          <a:xfrm>
            <a:off x="160019" y="995413"/>
            <a:ext cx="8930641" cy="5223743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sz="2000" b="1" dirty="0"/>
              <a:t>Intel</a:t>
            </a:r>
            <a:r>
              <a:rPr sz="2000" dirty="0"/>
              <a:t> began support for OpenMP 4.0 targeting their Intel Xeon Phi coprocessors in 2013</a:t>
            </a:r>
            <a:r>
              <a:rPr lang="en-US" sz="2000" dirty="0"/>
              <a:t> (compiler version 15.0)</a:t>
            </a:r>
            <a:r>
              <a:rPr sz="2000" dirty="0"/>
              <a:t>.</a:t>
            </a:r>
            <a:r>
              <a:rPr lang="en-US" sz="2000" dirty="0"/>
              <a:t> Compiler version 17.0 and later versions support OpenMP 4.5  </a:t>
            </a:r>
          </a:p>
          <a:p>
            <a:endParaRPr sz="2000" dirty="0"/>
          </a:p>
          <a:p>
            <a:r>
              <a:rPr sz="2000" b="1" dirty="0"/>
              <a:t>Cray</a:t>
            </a:r>
            <a:r>
              <a:rPr sz="2000" dirty="0"/>
              <a:t> provided the first vendor support</a:t>
            </a:r>
            <a:r>
              <a:rPr lang="en-GB" sz="2000" dirty="0" err="1"/>
              <a:t>ed</a:t>
            </a:r>
            <a:r>
              <a:rPr sz="2000" dirty="0"/>
              <a:t> implementation targeting NVIDIA GPUs late 2015. </a:t>
            </a:r>
            <a:r>
              <a:rPr lang="en-GB" sz="2000" dirty="0"/>
              <a:t>The latest version of CCE now supports all </a:t>
            </a:r>
            <a:r>
              <a:rPr sz="2000" dirty="0"/>
              <a:t>of OpenMP 4.5.</a:t>
            </a:r>
          </a:p>
          <a:p>
            <a:endParaRPr sz="2000" dirty="0"/>
          </a:p>
          <a:p>
            <a:r>
              <a:rPr sz="2000" b="1" dirty="0"/>
              <a:t>IBM</a:t>
            </a:r>
            <a:r>
              <a:rPr sz="2000" dirty="0"/>
              <a:t> has recently completed a compiler implementation using Clang, that fully supports OpenMP 4.5. This is being introduced into the Clang main trunk.</a:t>
            </a:r>
          </a:p>
          <a:p>
            <a:endParaRPr sz="2000" dirty="0"/>
          </a:p>
          <a:p>
            <a:r>
              <a:rPr sz="2000" b="1" dirty="0"/>
              <a:t>GCC 6.1</a:t>
            </a:r>
            <a:r>
              <a:rPr sz="2000" dirty="0"/>
              <a:t> introduced support for OpenMP 4.5, and can target Intel Xeon Phi, or </a:t>
            </a:r>
            <a:r>
              <a:rPr lang="en-US" sz="2000" dirty="0"/>
              <a:t>HSA</a:t>
            </a:r>
            <a:r>
              <a:rPr lang="en-GB" sz="2000" dirty="0"/>
              <a:t>-</a:t>
            </a:r>
            <a:r>
              <a:rPr sz="2000" dirty="0"/>
              <a:t>enabled AMD GPUs. </a:t>
            </a:r>
            <a:r>
              <a:rPr lang="en-US" sz="2000" dirty="0"/>
              <a:t>V</a:t>
            </a:r>
            <a:r>
              <a:rPr lang="en-GB" sz="2000" dirty="0"/>
              <a:t>7 added support for NVIDIA GPUs.</a:t>
            </a:r>
            <a:endParaRPr lang="en-US" sz="2000" dirty="0"/>
          </a:p>
          <a:p>
            <a:endParaRPr lang="en-US" sz="2000" dirty="0"/>
          </a:p>
          <a:p>
            <a:r>
              <a:rPr lang="en-US" sz="2000" b="1" dirty="0"/>
              <a:t>PGI</a:t>
            </a:r>
            <a:r>
              <a:rPr lang="en-US" sz="2000" dirty="0"/>
              <a:t> compilers don’t currently support OpenMP on GPUs (but they do for CPUs). </a:t>
            </a:r>
            <a:endParaRPr sz="2000" dirty="0"/>
          </a:p>
        </p:txBody>
      </p:sp>
      <p:sp>
        <p:nvSpPr>
          <p:cNvPr id="95" name="Shape 95"/>
          <p:cNvSpPr>
            <a:spLocks noGrp="1"/>
          </p:cNvSpPr>
          <p:nvPr>
            <p:ph type="sldNum" sz="quarter" idx="2"/>
          </p:nvPr>
        </p:nvSpPr>
        <p:spPr>
          <a:xfrm>
            <a:off x="8949732" y="6553200"/>
            <a:ext cx="194269" cy="2946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pPr/>
              <a:t>67</a:t>
            </a:fld>
            <a:endParaRPr/>
          </a:p>
        </p:txBody>
      </p:sp>
      <p:sp>
        <p:nvSpPr>
          <p:cNvPr id="5" name="TextBox 4"/>
          <p:cNvSpPr txBox="1"/>
          <p:nvPr/>
        </p:nvSpPr>
        <p:spPr>
          <a:xfrm>
            <a:off x="-314" y="6604962"/>
            <a:ext cx="43332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Third party names are the property of their owners.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06679" y="6219156"/>
            <a:ext cx="8930641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hangingPunct="0"/>
            <a:r>
              <a:rPr kumimoji="0" lang="en-US" sz="18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mbria"/>
                <a:ea typeface="Cambria"/>
                <a:cs typeface="Cambria"/>
                <a:sym typeface="Cambria"/>
              </a:rPr>
              <a:t>OpenMP </a:t>
            </a:r>
            <a:r>
              <a:rPr lang="en-US" dirty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compiler information: </a:t>
            </a:r>
            <a:r>
              <a:rPr lang="en-US" dirty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  <a:hlinkClick r:id="rId2"/>
              </a:rPr>
              <a:t>http://www.openmp.org/resources/openmp-compilers/</a:t>
            </a:r>
            <a:r>
              <a:rPr lang="en-US" dirty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 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mbria"/>
              <a:ea typeface="Cambria"/>
              <a:cs typeface="Cambria"/>
              <a:sym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2346161168"/>
      </p:ext>
    </p:extLst>
  </p:cSld>
  <p:clrMapOvr>
    <a:masterClrMapping/>
  </p:clrMapOvr>
  <p:transition spd="med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Performance?</a:t>
            </a:r>
          </a:p>
        </p:txBody>
      </p:sp>
      <p:sp>
        <p:nvSpPr>
          <p:cNvPr id="102" name="Shape 102"/>
          <p:cNvSpPr>
            <a:spLocks noGrp="1"/>
          </p:cNvSpPr>
          <p:nvPr>
            <p:ph type="sldNum" sz="quarter" idx="2"/>
          </p:nvPr>
        </p:nvSpPr>
        <p:spPr>
          <a:xfrm>
            <a:off x="8949732" y="6553200"/>
            <a:ext cx="194269" cy="2946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pPr/>
              <a:t>68</a:t>
            </a:fld>
            <a:endParaRPr/>
          </a:p>
        </p:txBody>
      </p:sp>
      <p:pic>
        <p:nvPicPr>
          <p:cNvPr id="104" name="Screen Shot 2016-09-02 at 10.18.56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52736" y="681632"/>
            <a:ext cx="4165141" cy="3139736"/>
          </a:xfrm>
          <a:prstGeom prst="rect">
            <a:avLst/>
          </a:prstGeom>
          <a:ln w="12700">
            <a:miter lim="400000"/>
          </a:ln>
        </p:spPr>
      </p:pic>
      <p:pic>
        <p:nvPicPr>
          <p:cNvPr id="105" name="Screen Shot 2016-09-02 at 10.19.05 A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24575" y="3077666"/>
            <a:ext cx="4591863" cy="3139736"/>
          </a:xfrm>
          <a:prstGeom prst="rect">
            <a:avLst/>
          </a:prstGeom>
          <a:ln w="12700">
            <a:miter lim="400000"/>
          </a:ln>
        </p:spPr>
      </p:pic>
      <p:sp>
        <p:nvSpPr>
          <p:cNvPr id="106" name="Shape 106"/>
          <p:cNvSpPr/>
          <p:nvPr/>
        </p:nvSpPr>
        <p:spPr>
          <a:xfrm>
            <a:off x="430214" y="966636"/>
            <a:ext cx="3726379" cy="17498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/>
          <a:p>
            <a:pPr defTabSz="704087" hangingPunct="0">
              <a:spcBef>
                <a:spcPts val="400"/>
              </a:spcBef>
              <a:defRPr sz="1848">
                <a:latin typeface="Arial"/>
                <a:ea typeface="Arial"/>
                <a:cs typeface="Arial"/>
                <a:sym typeface="Arial"/>
              </a:defRPr>
            </a:pPr>
            <a:r>
              <a:rPr sz="1848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Immediately we see impressive performance compared to CUDA</a:t>
            </a:r>
          </a:p>
          <a:p>
            <a:pPr defTabSz="704087" hangingPunct="0">
              <a:spcBef>
                <a:spcPts val="400"/>
              </a:spcBef>
              <a:defRPr sz="1848">
                <a:latin typeface="Arial"/>
                <a:ea typeface="Arial"/>
                <a:cs typeface="Arial"/>
                <a:sym typeface="Arial"/>
              </a:defRPr>
            </a:pPr>
            <a:endParaRPr sz="1848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defTabSz="704087" hangingPunct="0">
              <a:spcBef>
                <a:spcPts val="400"/>
              </a:spcBef>
              <a:defRPr sz="1848">
                <a:latin typeface="Arial"/>
                <a:ea typeface="Arial"/>
                <a:cs typeface="Arial"/>
                <a:sym typeface="Arial"/>
              </a:defRPr>
            </a:pPr>
            <a:r>
              <a:rPr sz="1848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Clearly the Cray compiler leverages the existing OpenACC backend </a:t>
            </a:r>
          </a:p>
        </p:txBody>
      </p:sp>
      <p:sp>
        <p:nvSpPr>
          <p:cNvPr id="107" name="Shape 107"/>
          <p:cNvSpPr/>
          <p:nvPr/>
        </p:nvSpPr>
        <p:spPr>
          <a:xfrm>
            <a:off x="5103814" y="3965117"/>
            <a:ext cx="3726379" cy="20230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/>
          <a:p>
            <a:pPr defTabSz="685800" hangingPunct="0">
              <a:spcBef>
                <a:spcPts val="400"/>
              </a:spcBef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Even with OpenMP 4.5 there is still no way of targeting shared memory directly.</a:t>
            </a:r>
          </a:p>
          <a:p>
            <a:pPr defTabSz="685800" hangingPunct="0">
              <a:spcBef>
                <a:spcPts val="400"/>
              </a:spcBef>
              <a:defRPr>
                <a:latin typeface="Arial"/>
                <a:ea typeface="Arial"/>
                <a:cs typeface="Arial"/>
                <a:sym typeface="Arial"/>
              </a:defRPr>
            </a:pPr>
            <a:endParaRPr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defTabSz="685800" hangingPunct="0">
              <a:spcBef>
                <a:spcPts val="400"/>
              </a:spcBef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This is set to come in with OpenMP 5.0, and Clang supports targeting address spaces directly</a:t>
            </a:r>
          </a:p>
        </p:txBody>
      </p:sp>
      <p:sp>
        <p:nvSpPr>
          <p:cNvPr id="108" name="Shape 108"/>
          <p:cNvSpPr/>
          <p:nvPr/>
        </p:nvSpPr>
        <p:spPr>
          <a:xfrm>
            <a:off x="4354514" y="649136"/>
            <a:ext cx="3963497" cy="23587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>
            <a:lvl1pPr>
              <a:spcBef>
                <a:spcPts val="500"/>
              </a:spcBef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hangingPunct="0"/>
            <a:r>
              <a:rPr kern="0">
                <a:solidFill>
                  <a:srgbClr val="000000"/>
                </a:solidFill>
              </a:rPr>
              <a:t>CloverLeaf</a:t>
            </a:r>
          </a:p>
        </p:txBody>
      </p:sp>
      <p:sp>
        <p:nvSpPr>
          <p:cNvPr id="109" name="Shape 109"/>
          <p:cNvSpPr/>
          <p:nvPr/>
        </p:nvSpPr>
        <p:spPr>
          <a:xfrm>
            <a:off x="608014" y="2947836"/>
            <a:ext cx="3963497" cy="23587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>
            <a:lvl1pPr>
              <a:spcBef>
                <a:spcPts val="500"/>
              </a:spcBef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hangingPunct="0"/>
            <a:r>
              <a:rPr kern="0">
                <a:solidFill>
                  <a:srgbClr val="000000"/>
                </a:solidFill>
              </a:rPr>
              <a:t>BUDE</a:t>
            </a:r>
          </a:p>
        </p:txBody>
      </p:sp>
      <p:sp>
        <p:nvSpPr>
          <p:cNvPr id="111" name="Shape 111"/>
          <p:cNvSpPr/>
          <p:nvPr/>
        </p:nvSpPr>
        <p:spPr>
          <a:xfrm>
            <a:off x="2642456" y="6217008"/>
            <a:ext cx="6187737" cy="3883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rmAutofit lnSpcReduction="10000"/>
          </a:bodyPr>
          <a:lstStyle/>
          <a:p>
            <a:pPr defTabSz="521208" hangingPunct="0">
              <a:spcBef>
                <a:spcPts val="300"/>
              </a:spcBef>
              <a:defRPr sz="1368">
                <a:latin typeface="Arial"/>
                <a:ea typeface="Arial"/>
                <a:cs typeface="Arial"/>
                <a:sym typeface="Arial"/>
              </a:defRPr>
            </a:pPr>
            <a:r>
              <a:rPr sz="1368" kern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Martineau, M., McIntosh-Smith, S. </a:t>
            </a:r>
            <a:r>
              <a:rPr sz="1368" kern="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Gaudin</a:t>
            </a:r>
            <a:r>
              <a:rPr sz="1368" kern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W., </a:t>
            </a:r>
            <a:r>
              <a:rPr sz="1368" i="1" kern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Evaluating </a:t>
            </a:r>
            <a:r>
              <a:rPr sz="1368" i="1" kern="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OpenMP</a:t>
            </a:r>
            <a:r>
              <a:rPr sz="1368" i="1" kern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4.0’s Effectiveness as a Heterogeneous Parallel Programming Model, 2016, HIPS’16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-314" y="6604962"/>
            <a:ext cx="43332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Third party names are the property of their owners.</a:t>
            </a:r>
          </a:p>
        </p:txBody>
      </p:sp>
      <p:sp>
        <p:nvSpPr>
          <p:cNvPr id="14" name="Shape 121"/>
          <p:cNvSpPr/>
          <p:nvPr/>
        </p:nvSpPr>
        <p:spPr>
          <a:xfrm>
            <a:off x="4514364" y="99504"/>
            <a:ext cx="4791268" cy="3883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rmAutofit fontScale="85000" lnSpcReduction="10000"/>
          </a:bodyPr>
          <a:lstStyle>
            <a:lvl1pPr defTabSz="493776">
              <a:spcBef>
                <a:spcPts val="300"/>
              </a:spcBef>
              <a:defRPr sz="1296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hangingPunct="0"/>
            <a:r>
              <a:rPr kern="0" dirty="0">
                <a:solidFill>
                  <a:srgbClr val="000000"/>
                </a:solidFill>
              </a:rPr>
              <a:t>* CCE 8.4.3, ICC 15.0.3, PGI 15.01, CUDA 7.0 on an NVIDIA</a:t>
            </a:r>
            <a:r>
              <a:rPr lang="en-US" kern="0" dirty="0">
                <a:solidFill>
                  <a:srgbClr val="000000"/>
                </a:solidFill>
              </a:rPr>
              <a:t>®</a:t>
            </a:r>
            <a:r>
              <a:rPr kern="0" dirty="0">
                <a:solidFill>
                  <a:srgbClr val="000000"/>
                </a:solidFill>
              </a:rPr>
              <a:t> K20X, and Intel</a:t>
            </a:r>
            <a:r>
              <a:rPr lang="en-US" kern="0" dirty="0">
                <a:solidFill>
                  <a:srgbClr val="000000"/>
                </a:solidFill>
              </a:rPr>
              <a:t>®</a:t>
            </a:r>
            <a:r>
              <a:rPr kern="0" dirty="0">
                <a:solidFill>
                  <a:srgbClr val="000000"/>
                </a:solidFill>
              </a:rPr>
              <a:t> Xeon</a:t>
            </a:r>
            <a:r>
              <a:rPr lang="en-US" kern="0" dirty="0">
                <a:solidFill>
                  <a:srgbClr val="000000"/>
                </a:solidFill>
              </a:rPr>
              <a:t>®</a:t>
            </a:r>
            <a:r>
              <a:rPr kern="0" dirty="0">
                <a:solidFill>
                  <a:srgbClr val="000000"/>
                </a:solidFill>
              </a:rPr>
              <a:t> </a:t>
            </a:r>
            <a:r>
              <a:rPr kern="0" dirty="0" err="1">
                <a:solidFill>
                  <a:srgbClr val="000000"/>
                </a:solidFill>
              </a:rPr>
              <a:t>Haswell</a:t>
            </a:r>
            <a:r>
              <a:rPr kern="0" dirty="0">
                <a:solidFill>
                  <a:srgbClr val="000000"/>
                </a:solidFill>
              </a:rPr>
              <a:t> 16 Core </a:t>
            </a:r>
            <a:r>
              <a:rPr lang="en-US" kern="0" dirty="0">
                <a:solidFill>
                  <a:srgbClr val="000000"/>
                </a:solidFill>
              </a:rPr>
              <a:t>Processor </a:t>
            </a:r>
            <a:r>
              <a:rPr kern="0" dirty="0">
                <a:solidFill>
                  <a:srgbClr val="000000"/>
                </a:solidFill>
              </a:rPr>
              <a:t>(E5-2698 v3 @ 2.30GHz)</a:t>
            </a:r>
          </a:p>
        </p:txBody>
      </p:sp>
    </p:spTree>
    <p:extLst>
      <p:ext uri="{BB962C8B-B14F-4D97-AF65-F5344CB8AC3E}">
        <p14:creationId xmlns:p14="http://schemas.microsoft.com/office/powerpoint/2010/main" val="889974937"/>
      </p:ext>
    </p:extLst>
  </p:cSld>
  <p:clrMapOvr>
    <a:masterClrMapping/>
  </p:clrMapOvr>
  <p:transition spd="slow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Performance?</a:t>
            </a:r>
          </a:p>
        </p:txBody>
      </p:sp>
      <p:sp>
        <p:nvSpPr>
          <p:cNvPr id="114" name="Shape 114"/>
          <p:cNvSpPr>
            <a:spLocks noGrp="1"/>
          </p:cNvSpPr>
          <p:nvPr>
            <p:ph type="sldNum" sz="quarter" idx="2"/>
          </p:nvPr>
        </p:nvSpPr>
        <p:spPr>
          <a:xfrm>
            <a:off x="8949732" y="6553200"/>
            <a:ext cx="194269" cy="2946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pPr/>
              <a:t>69</a:t>
            </a:fld>
            <a:endParaRPr/>
          </a:p>
        </p:txBody>
      </p:sp>
      <p:pic>
        <p:nvPicPr>
          <p:cNvPr id="116" name="Screen Shot 2016-09-02 at 10.25.09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8094" y="620276"/>
            <a:ext cx="7226412" cy="2608177"/>
          </a:xfrm>
          <a:prstGeom prst="rect">
            <a:avLst/>
          </a:prstGeom>
          <a:ln w="12700">
            <a:miter lim="400000"/>
          </a:ln>
        </p:spPr>
      </p:pic>
      <p:pic>
        <p:nvPicPr>
          <p:cNvPr id="117" name="Screen Shot 2016-09-02 at 10.19.12 A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21478" y="3263327"/>
            <a:ext cx="4591863" cy="3431057"/>
          </a:xfrm>
          <a:prstGeom prst="rect">
            <a:avLst/>
          </a:prstGeom>
          <a:ln w="12700">
            <a:miter lim="400000"/>
          </a:ln>
        </p:spPr>
      </p:pic>
      <p:sp>
        <p:nvSpPr>
          <p:cNvPr id="118" name="Shape 118"/>
          <p:cNvSpPr>
            <a:spLocks noGrp="1"/>
          </p:cNvSpPr>
          <p:nvPr>
            <p:ph type="body" sz="quarter" idx="1"/>
          </p:nvPr>
        </p:nvSpPr>
        <p:spPr>
          <a:xfrm>
            <a:off x="5196121" y="3367408"/>
            <a:ext cx="3843825" cy="2263495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0" indent="0" defTabSz="804672">
              <a:buSzTx/>
              <a:buNone/>
              <a:defRPr sz="2112"/>
            </a:pPr>
            <a:r>
              <a:t>We found that Cray’s OpenMP 4.0 implementation achieved great performance on a K20x </a:t>
            </a:r>
          </a:p>
          <a:p>
            <a:pPr marL="198373" indent="-198373" defTabSz="804672">
              <a:defRPr sz="2112"/>
            </a:pPr>
            <a:endParaRPr/>
          </a:p>
          <a:p>
            <a:pPr marL="0" indent="0" defTabSz="804672">
              <a:buSzTx/>
              <a:buNone/>
              <a:defRPr sz="2112"/>
            </a:pPr>
            <a:r>
              <a:t>It’s likely that these figures have improved even more with maturity of the portable models</a:t>
            </a:r>
          </a:p>
        </p:txBody>
      </p:sp>
      <p:sp>
        <p:nvSpPr>
          <p:cNvPr id="119" name="Shape 119"/>
          <p:cNvSpPr/>
          <p:nvPr/>
        </p:nvSpPr>
        <p:spPr>
          <a:xfrm>
            <a:off x="285921" y="2891824"/>
            <a:ext cx="3963497" cy="23587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>
            <a:lvl1pPr>
              <a:spcBef>
                <a:spcPts val="500"/>
              </a:spcBef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hangingPunct="0"/>
            <a:r>
              <a:rPr kern="0">
                <a:solidFill>
                  <a:srgbClr val="000000"/>
                </a:solidFill>
              </a:rPr>
              <a:t>TeaLeaf</a:t>
            </a:r>
          </a:p>
        </p:txBody>
      </p:sp>
      <p:sp>
        <p:nvSpPr>
          <p:cNvPr id="120" name="Shape 120"/>
          <p:cNvSpPr/>
          <p:nvPr/>
        </p:nvSpPr>
        <p:spPr>
          <a:xfrm>
            <a:off x="5196121" y="6137867"/>
            <a:ext cx="3843825" cy="6490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/>
          <a:p>
            <a:pPr defTabSz="448055" hangingPunct="0">
              <a:spcBef>
                <a:spcPts val="200"/>
              </a:spcBef>
              <a:defRPr sz="1176">
                <a:latin typeface="Arial"/>
                <a:ea typeface="Arial"/>
                <a:cs typeface="Arial"/>
                <a:sym typeface="Arial"/>
              </a:defRPr>
            </a:pPr>
            <a:r>
              <a:rPr sz="1176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Martineau, M., McIntosh-Smith, S. Gaudin, W., </a:t>
            </a:r>
            <a:r>
              <a:rPr sz="1176" i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Assessing the Performance Portability of Modern Parallel Programming Models using TeaLeaf, 2016, CC-PE</a:t>
            </a:r>
          </a:p>
        </p:txBody>
      </p:sp>
      <p:sp>
        <p:nvSpPr>
          <p:cNvPr id="121" name="Shape 121"/>
          <p:cNvSpPr/>
          <p:nvPr/>
        </p:nvSpPr>
        <p:spPr>
          <a:xfrm>
            <a:off x="4248678" y="171043"/>
            <a:ext cx="4791268" cy="3883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rmAutofit fontScale="85000" lnSpcReduction="10000"/>
          </a:bodyPr>
          <a:lstStyle>
            <a:lvl1pPr defTabSz="493776">
              <a:spcBef>
                <a:spcPts val="300"/>
              </a:spcBef>
              <a:defRPr sz="1296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hangingPunct="0"/>
            <a:r>
              <a:rPr kern="0" dirty="0">
                <a:solidFill>
                  <a:srgbClr val="000000"/>
                </a:solidFill>
              </a:rPr>
              <a:t>* CCE 8.4.3, ICC 15.0.3, PGI 15.01, CUDA 7.0 on an NVIDIA</a:t>
            </a:r>
            <a:r>
              <a:rPr lang="en-US" kern="0" dirty="0">
                <a:solidFill>
                  <a:srgbClr val="000000"/>
                </a:solidFill>
              </a:rPr>
              <a:t>®</a:t>
            </a:r>
            <a:r>
              <a:rPr kern="0" dirty="0">
                <a:solidFill>
                  <a:srgbClr val="000000"/>
                </a:solidFill>
              </a:rPr>
              <a:t> K20X, and Intel</a:t>
            </a:r>
            <a:r>
              <a:rPr lang="en-US" kern="0" dirty="0">
                <a:solidFill>
                  <a:srgbClr val="000000"/>
                </a:solidFill>
              </a:rPr>
              <a:t>®</a:t>
            </a:r>
            <a:r>
              <a:rPr kern="0" dirty="0">
                <a:solidFill>
                  <a:srgbClr val="000000"/>
                </a:solidFill>
              </a:rPr>
              <a:t> Xeon</a:t>
            </a:r>
            <a:r>
              <a:rPr lang="en-US" kern="0" dirty="0">
                <a:solidFill>
                  <a:srgbClr val="000000"/>
                </a:solidFill>
              </a:rPr>
              <a:t>®</a:t>
            </a:r>
            <a:r>
              <a:rPr kern="0" dirty="0">
                <a:solidFill>
                  <a:srgbClr val="000000"/>
                </a:solidFill>
              </a:rPr>
              <a:t> </a:t>
            </a:r>
            <a:r>
              <a:rPr kern="0" dirty="0" err="1">
                <a:solidFill>
                  <a:srgbClr val="000000"/>
                </a:solidFill>
              </a:rPr>
              <a:t>Haswell</a:t>
            </a:r>
            <a:r>
              <a:rPr kern="0" dirty="0">
                <a:solidFill>
                  <a:srgbClr val="000000"/>
                </a:solidFill>
              </a:rPr>
              <a:t> 16 Core </a:t>
            </a:r>
            <a:r>
              <a:rPr lang="en-US" kern="0" dirty="0">
                <a:solidFill>
                  <a:srgbClr val="000000"/>
                </a:solidFill>
              </a:rPr>
              <a:t>Processor </a:t>
            </a:r>
            <a:r>
              <a:rPr kern="0" dirty="0">
                <a:solidFill>
                  <a:srgbClr val="000000"/>
                </a:solidFill>
              </a:rPr>
              <a:t>(E5-2698 v3 @ 2.30GHz)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-314" y="6579562"/>
            <a:ext cx="43332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Third party names are the property of their owners.</a:t>
            </a:r>
          </a:p>
        </p:txBody>
      </p:sp>
    </p:spTree>
    <p:extLst>
      <p:ext uri="{BB962C8B-B14F-4D97-AF65-F5344CB8AC3E}">
        <p14:creationId xmlns:p14="http://schemas.microsoft.com/office/powerpoint/2010/main" val="2470372036"/>
      </p:ext>
    </p:extLst>
  </p:cSld>
  <p:clrMapOvr>
    <a:masterClrMapping/>
  </p:clrMapOvr>
  <p:transition spd="slow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2165522"/>
              </p:ext>
            </p:extLst>
          </p:nvPr>
        </p:nvGraphicFramePr>
        <p:xfrm>
          <a:off x="153638" y="611060"/>
          <a:ext cx="8827818" cy="613945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581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696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1554">
                <a:tc>
                  <a:txBody>
                    <a:bodyPr/>
                    <a:lstStyle/>
                    <a:p>
                      <a:r>
                        <a:rPr lang="en-US" sz="1400" b="1" dirty="0" err="1"/>
                        <a:t>OpenMP</a:t>
                      </a:r>
                      <a:r>
                        <a:rPr lang="en-US" sz="1400" b="1" dirty="0"/>
                        <a:t> pragma,</a:t>
                      </a:r>
                      <a:r>
                        <a:rPr lang="en-US" sz="1400" b="1" baseline="0" dirty="0"/>
                        <a:t> function, or clause</a:t>
                      </a:r>
                      <a:endParaRPr lang="en-US" sz="1400" b="1" dirty="0"/>
                    </a:p>
                  </a:txBody>
                  <a:tcPr>
                    <a:solidFill>
                      <a:srgbClr val="FFFFE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/>
                        <a:t>Concepts</a:t>
                      </a:r>
                    </a:p>
                  </a:txBody>
                  <a:tcPr>
                    <a:solidFill>
                      <a:srgbClr val="FFFF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9316">
                <a:tc>
                  <a:txBody>
                    <a:bodyPr/>
                    <a:lstStyle/>
                    <a:p>
                      <a:r>
                        <a:rPr lang="en-US" sz="1400" dirty="0"/>
                        <a:t>#pragma </a:t>
                      </a:r>
                      <a:r>
                        <a:rPr lang="en-US" sz="1400" dirty="0" err="1"/>
                        <a:t>omp</a:t>
                      </a:r>
                      <a:r>
                        <a:rPr lang="en-US" sz="1400" baseline="0" dirty="0"/>
                        <a:t> parallel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Parallel region, teams of threads,</a:t>
                      </a:r>
                      <a:r>
                        <a:rPr lang="en-US" sz="1400" baseline="0" dirty="0"/>
                        <a:t> </a:t>
                      </a:r>
                      <a:r>
                        <a:rPr lang="en-US" sz="1400" dirty="0"/>
                        <a:t> structured</a:t>
                      </a:r>
                      <a:r>
                        <a:rPr lang="en-US" sz="1400" baseline="0" dirty="0"/>
                        <a:t> block, interleaved execution across threads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15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/>
                        <a:t>int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omp_get_thread_num</a:t>
                      </a:r>
                      <a:r>
                        <a:rPr lang="en-US" sz="1400" dirty="0"/>
                        <a:t>()</a:t>
                      </a:r>
                    </a:p>
                    <a:p>
                      <a:r>
                        <a:rPr lang="en-US" sz="1400" dirty="0" err="1"/>
                        <a:t>int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omp_get_num_threads</a:t>
                      </a:r>
                      <a:r>
                        <a:rPr lang="en-US" sz="1400" dirty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Create threads with</a:t>
                      </a:r>
                      <a:r>
                        <a:rPr lang="en-US" sz="1400" baseline="0" dirty="0"/>
                        <a:t> a parallel region and split up the work using the number of threads and thread ID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842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double </a:t>
                      </a:r>
                      <a:r>
                        <a:rPr lang="en-US" sz="1400" dirty="0" err="1"/>
                        <a:t>omp_get_wtime</a:t>
                      </a:r>
                      <a:r>
                        <a:rPr lang="en-US" sz="1400" dirty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Speedup and Amdahl's law.</a:t>
                      </a:r>
                    </a:p>
                    <a:p>
                      <a:r>
                        <a:rPr lang="en-US" sz="1400" dirty="0"/>
                        <a:t>False</a:t>
                      </a:r>
                      <a:r>
                        <a:rPr lang="en-US" sz="1400" baseline="0" dirty="0"/>
                        <a:t> Sharing </a:t>
                      </a:r>
                      <a:r>
                        <a:rPr lang="en-US" sz="1400" dirty="0"/>
                        <a:t>and other performance issues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957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/>
                        <a:t>setenv</a:t>
                      </a:r>
                      <a:r>
                        <a:rPr lang="en-US" sz="1400" dirty="0"/>
                        <a:t> OMP_NUM_THREADS  N</a:t>
                      </a:r>
                    </a:p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Internal control variables. Setting the</a:t>
                      </a:r>
                      <a:r>
                        <a:rPr lang="en-US" sz="1400" baseline="0" dirty="0"/>
                        <a:t> default number of threads with an environment variable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8203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#pragma </a:t>
                      </a:r>
                      <a:r>
                        <a:rPr lang="en-US" sz="1400" dirty="0" err="1"/>
                        <a:t>omp</a:t>
                      </a:r>
                      <a:r>
                        <a:rPr lang="en-US" sz="1400" dirty="0"/>
                        <a:t> barrier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#pragma</a:t>
                      </a:r>
                      <a:r>
                        <a:rPr lang="en-US" sz="1400" baseline="0" dirty="0"/>
                        <a:t> </a:t>
                      </a:r>
                      <a:r>
                        <a:rPr lang="en-US" sz="1400" baseline="0" dirty="0" err="1"/>
                        <a:t>omp</a:t>
                      </a:r>
                      <a:r>
                        <a:rPr lang="en-US" sz="1400" baseline="0" dirty="0"/>
                        <a:t> c</a:t>
                      </a:r>
                      <a:r>
                        <a:rPr lang="en-US" sz="1400" dirty="0"/>
                        <a:t>ritical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Synchronization and race conditions.</a:t>
                      </a:r>
                      <a:r>
                        <a:rPr lang="en-US" sz="1400" baseline="0" dirty="0"/>
                        <a:t>    Revisit interleaved execution.   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0619">
                <a:tc>
                  <a:txBody>
                    <a:bodyPr/>
                    <a:lstStyle/>
                    <a:p>
                      <a:r>
                        <a:rPr lang="en-US" sz="1400" dirty="0"/>
                        <a:t>#pragma </a:t>
                      </a:r>
                      <a:r>
                        <a:rPr lang="en-US" sz="1400" dirty="0" err="1"/>
                        <a:t>omp</a:t>
                      </a:r>
                      <a:r>
                        <a:rPr lang="en-US" sz="1400" dirty="0"/>
                        <a:t> for</a:t>
                      </a:r>
                      <a:endParaRPr lang="en-US" sz="1400" baseline="0" dirty="0"/>
                    </a:p>
                    <a:p>
                      <a:r>
                        <a:rPr lang="en-US" sz="1400" baseline="0" dirty="0"/>
                        <a:t>#pragma </a:t>
                      </a:r>
                      <a:r>
                        <a:rPr lang="en-US" sz="1400" baseline="0" dirty="0" err="1"/>
                        <a:t>omp</a:t>
                      </a:r>
                      <a:r>
                        <a:rPr lang="en-US" sz="1400" baseline="0" dirty="0"/>
                        <a:t> parallel for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Worksharing</a:t>
                      </a:r>
                      <a:r>
                        <a:rPr lang="en-US" sz="1400" dirty="0"/>
                        <a:t>,</a:t>
                      </a:r>
                      <a:r>
                        <a:rPr lang="en-US" sz="1400" baseline="0" dirty="0"/>
                        <a:t> parallel loops, loop carried dependencies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1771">
                <a:tc>
                  <a:txBody>
                    <a:bodyPr/>
                    <a:lstStyle/>
                    <a:p>
                      <a:r>
                        <a:rPr lang="en-US" sz="1400" dirty="0"/>
                        <a:t>reduction(</a:t>
                      </a:r>
                      <a:r>
                        <a:rPr lang="en-US" sz="1400" dirty="0" err="1"/>
                        <a:t>op:list</a:t>
                      </a:r>
                      <a:r>
                        <a:rPr lang="en-US" sz="14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Reductions of values across a</a:t>
                      </a:r>
                      <a:r>
                        <a:rPr lang="en-US" sz="1400" baseline="0" dirty="0"/>
                        <a:t> team of threads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1460">
                <a:tc>
                  <a:txBody>
                    <a:bodyPr/>
                    <a:lstStyle/>
                    <a:p>
                      <a:r>
                        <a:rPr lang="en-US" sz="1400" dirty="0"/>
                        <a:t>schedule(dynamic [,chunk])</a:t>
                      </a:r>
                    </a:p>
                    <a:p>
                      <a:r>
                        <a:rPr lang="en-US" sz="1400" dirty="0"/>
                        <a:t>schedule</a:t>
                      </a:r>
                      <a:r>
                        <a:rPr lang="en-US" sz="1400" baseline="0" dirty="0"/>
                        <a:t> (static [,chunk])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Loop</a:t>
                      </a:r>
                      <a:r>
                        <a:rPr lang="en-US" sz="1400" baseline="0" dirty="0"/>
                        <a:t> schedules, loop overheads and load balance</a:t>
                      </a:r>
                      <a:endParaRPr lang="en-US" sz="1400" dirty="0"/>
                    </a:p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814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private(list), </a:t>
                      </a:r>
                      <a:r>
                        <a:rPr lang="en-US" sz="1400" dirty="0" err="1"/>
                        <a:t>firstprivate</a:t>
                      </a:r>
                      <a:r>
                        <a:rPr lang="en-US" sz="1400" dirty="0"/>
                        <a:t>(list), shared(list)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Data environment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05675">
                <a:tc>
                  <a:txBody>
                    <a:bodyPr/>
                    <a:lstStyle/>
                    <a:p>
                      <a:r>
                        <a:rPr lang="en-US" sz="1400" dirty="0" err="1"/>
                        <a:t>nowait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Disabling implied barriers on workshare constructs</a:t>
                      </a:r>
                      <a:r>
                        <a:rPr lang="en-US" sz="1400" baseline="0" dirty="0"/>
                        <a:t>, the high cost of barriers. The flush concept (but not the concept)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05675">
                <a:tc>
                  <a:txBody>
                    <a:bodyPr/>
                    <a:lstStyle/>
                    <a:p>
                      <a:r>
                        <a:rPr lang="en-US" sz="1400" dirty="0"/>
                        <a:t>#pragma </a:t>
                      </a:r>
                      <a:r>
                        <a:rPr lang="en-US" sz="1400" dirty="0" err="1"/>
                        <a:t>omp</a:t>
                      </a:r>
                      <a:r>
                        <a:rPr lang="en-US" sz="1400" dirty="0"/>
                        <a:t> single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Workshare with a single</a:t>
                      </a:r>
                      <a:r>
                        <a:rPr lang="en-US" sz="1400" baseline="0" dirty="0"/>
                        <a:t> thread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0567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#pragma</a:t>
                      </a:r>
                      <a:r>
                        <a:rPr lang="en-US" sz="1400" baseline="0" dirty="0"/>
                        <a:t> </a:t>
                      </a:r>
                      <a:r>
                        <a:rPr lang="en-US" sz="1400" baseline="0" dirty="0" err="1"/>
                        <a:t>omp</a:t>
                      </a:r>
                      <a:r>
                        <a:rPr lang="en-US" sz="1400" baseline="0" dirty="0"/>
                        <a:t> task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/>
                        <a:t>#pragma </a:t>
                      </a:r>
                      <a:r>
                        <a:rPr lang="en-US" sz="1400" baseline="0" dirty="0" err="1"/>
                        <a:t>omp</a:t>
                      </a:r>
                      <a:r>
                        <a:rPr lang="en-US" sz="1400" baseline="0" dirty="0"/>
                        <a:t> </a:t>
                      </a:r>
                      <a:r>
                        <a:rPr lang="en-US" sz="1400" baseline="0" dirty="0" err="1"/>
                        <a:t>taskwait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Tasks including the data environment for tasks.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-1" y="0"/>
            <a:ext cx="9607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The </a:t>
            </a:r>
            <a:r>
              <a:rPr lang="en-US" b="1" dirty="0" err="1">
                <a:solidFill>
                  <a:schemeClr val="bg2">
                    <a:lumMod val="50000"/>
                  </a:schemeClr>
                </a:solidFill>
              </a:rPr>
              <a:t>OpenMP</a:t>
            </a:r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 Common Core: Most </a:t>
            </a:r>
            <a:r>
              <a:rPr lang="en-US" b="1" dirty="0" err="1">
                <a:solidFill>
                  <a:schemeClr val="bg2">
                    <a:lumMod val="50000"/>
                  </a:schemeClr>
                </a:solidFill>
              </a:rPr>
              <a:t>OpenMP</a:t>
            </a:r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 programs only use these 19 items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413420" y="6473419"/>
            <a:ext cx="568036" cy="277091"/>
          </a:xfrm>
        </p:spPr>
        <p:txBody>
          <a:bodyPr/>
          <a:lstStyle/>
          <a:p>
            <a:pPr algn="r">
              <a:defRPr/>
            </a:pPr>
            <a:fld id="{61A1981D-AD31-42D5-9BCA-B2F7346FB97C}" type="slidenum">
              <a:rPr lang="zh-CN" altLang="en-US" sz="1200" smtClean="0"/>
              <a:pPr algn="r">
                <a:defRPr/>
              </a:pPr>
              <a:t>7</a:t>
            </a:fld>
            <a:endParaRPr lang="en-US" altLang="zh-CN" sz="1200" dirty="0"/>
          </a:p>
        </p:txBody>
      </p:sp>
    </p:spTree>
    <p:extLst>
      <p:ext uri="{BB962C8B-B14F-4D97-AF65-F5344CB8AC3E}">
        <p14:creationId xmlns:p14="http://schemas.microsoft.com/office/powerpoint/2010/main" val="190601745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How do you get good performance?</a:t>
            </a:r>
          </a:p>
        </p:txBody>
      </p:sp>
      <p:sp>
        <p:nvSpPr>
          <p:cNvPr id="124" name="Shape 124"/>
          <p:cNvSpPr>
            <a:spLocks noGrp="1"/>
          </p:cNvSpPr>
          <p:nvPr>
            <p:ph type="sldNum" sz="quarter" idx="2"/>
          </p:nvPr>
        </p:nvSpPr>
        <p:spPr>
          <a:xfrm>
            <a:off x="8949732" y="6553200"/>
            <a:ext cx="194269" cy="2946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pPr/>
              <a:t>70</a:t>
            </a:fld>
            <a:endParaRPr/>
          </a:p>
        </p:txBody>
      </p:sp>
      <p:sp>
        <p:nvSpPr>
          <p:cNvPr id="126" name="Shape 126"/>
          <p:cNvSpPr>
            <a:spLocks noGrp="1"/>
          </p:cNvSpPr>
          <p:nvPr>
            <p:ph type="body" idx="1"/>
          </p:nvPr>
        </p:nvSpPr>
        <p:spPr>
          <a:xfrm>
            <a:off x="692095" y="1235737"/>
            <a:ext cx="8451905" cy="546478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198373" indent="-198373" defTabSz="804672">
              <a:defRPr sz="2112"/>
            </a:pPr>
            <a:r>
              <a:rPr dirty="0"/>
              <a:t>Our finding so far: </a:t>
            </a:r>
            <a:endParaRPr lang="en-GB" dirty="0"/>
          </a:p>
          <a:p>
            <a:pPr marL="596518" lvl="1" indent="-198373" defTabSz="804672">
              <a:defRPr sz="2112"/>
            </a:pPr>
            <a:r>
              <a:rPr i="1" dirty="0"/>
              <a:t>You </a:t>
            </a:r>
            <a:r>
              <a:rPr i="1" u="sng" dirty="0"/>
              <a:t>can</a:t>
            </a:r>
            <a:r>
              <a:rPr i="1" dirty="0"/>
              <a:t> achieve good performance with OpenMP 4.</a:t>
            </a:r>
            <a:r>
              <a:rPr lang="en-GB" i="1" dirty="0"/>
              <a:t>5</a:t>
            </a:r>
            <a:r>
              <a:rPr i="1" dirty="0"/>
              <a:t>.</a:t>
            </a:r>
          </a:p>
          <a:p>
            <a:pPr marL="198373" indent="-198373" defTabSz="804672">
              <a:defRPr sz="2112"/>
            </a:pPr>
            <a:endParaRPr i="1" dirty="0"/>
          </a:p>
          <a:p>
            <a:pPr marL="198373" indent="-198373" defTabSz="804672">
              <a:defRPr sz="2112"/>
            </a:pPr>
            <a:r>
              <a:rPr dirty="0"/>
              <a:t>We achieved this by:</a:t>
            </a:r>
          </a:p>
          <a:p>
            <a:pPr marL="198373" indent="-198373" defTabSz="804672">
              <a:defRPr sz="2112"/>
            </a:pPr>
            <a:endParaRPr dirty="0"/>
          </a:p>
          <a:p>
            <a:pPr marL="497331" lvl="1" indent="-198374" defTabSz="804672">
              <a:buChar char="•"/>
              <a:defRPr sz="2112"/>
            </a:pPr>
            <a:r>
              <a:rPr dirty="0"/>
              <a:t>Keeping data resident on the device for the greatest possible time.</a:t>
            </a:r>
          </a:p>
          <a:p>
            <a:pPr marL="497331" lvl="1" indent="-198374" defTabSz="804672">
              <a:buChar char="•"/>
              <a:defRPr sz="2112"/>
            </a:pPr>
            <a:endParaRPr dirty="0"/>
          </a:p>
          <a:p>
            <a:pPr marL="497331" lvl="1" indent="-198374" defTabSz="804672">
              <a:buChar char="•"/>
              <a:defRPr sz="2112"/>
            </a:pPr>
            <a:r>
              <a:rPr dirty="0"/>
              <a:t>Collapsing loops with the </a:t>
            </a:r>
            <a:r>
              <a:rPr b="1" dirty="0"/>
              <a:t>collapse</a:t>
            </a:r>
            <a:r>
              <a:rPr dirty="0"/>
              <a:t> clause, so there was a large enough iteration space to saturate the device.</a:t>
            </a:r>
          </a:p>
          <a:p>
            <a:pPr marL="497331" lvl="1" indent="-198374" defTabSz="804672">
              <a:buChar char="•"/>
              <a:defRPr sz="2112"/>
            </a:pPr>
            <a:endParaRPr dirty="0"/>
          </a:p>
          <a:p>
            <a:pPr marL="497331" lvl="1" indent="-198374" defTabSz="804672">
              <a:buChar char="•"/>
              <a:defRPr sz="2112"/>
            </a:pPr>
            <a:r>
              <a:rPr dirty="0"/>
              <a:t>Using </a:t>
            </a:r>
            <a:r>
              <a:rPr i="1" dirty="0" err="1"/>
              <a:t>nvprof</a:t>
            </a:r>
            <a:r>
              <a:rPr lang="en-GB" i="1" dirty="0"/>
              <a:t> </a:t>
            </a:r>
            <a:r>
              <a:rPr lang="en-GB" dirty="0"/>
              <a:t>to careful optimise each kernel</a:t>
            </a:r>
            <a:r>
              <a:rPr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35637149"/>
      </p:ext>
    </p:extLst>
  </p:cSld>
  <p:clrMapOvr>
    <a:masterClrMapping/>
  </p:clrMapOvr>
  <p:transition spd="slow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OpenMP in The Matrix.</a:t>
            </a:r>
          </a:p>
        </p:txBody>
      </p:sp>
      <p:sp>
        <p:nvSpPr>
          <p:cNvPr id="142" name="Shape 142"/>
          <p:cNvSpPr>
            <a:spLocks noGrp="1"/>
          </p:cNvSpPr>
          <p:nvPr>
            <p:ph type="sldNum" sz="quarter" idx="2"/>
          </p:nvPr>
        </p:nvSpPr>
        <p:spPr>
          <a:xfrm>
            <a:off x="8949732" y="6553200"/>
            <a:ext cx="194269" cy="2946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pPr/>
              <a:t>71</a:t>
            </a:fld>
            <a:endParaRPr/>
          </a:p>
        </p:txBody>
      </p:sp>
      <p:sp>
        <p:nvSpPr>
          <p:cNvPr id="143" name="Shape 143"/>
          <p:cNvSpPr/>
          <p:nvPr/>
        </p:nvSpPr>
        <p:spPr>
          <a:xfrm>
            <a:off x="628432" y="6205741"/>
            <a:ext cx="8321300" cy="3883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rmAutofit lnSpcReduction="10000"/>
          </a:bodyPr>
          <a:lstStyle/>
          <a:p>
            <a:pPr defTabSz="521208" hangingPunct="0">
              <a:spcBef>
                <a:spcPts val="300"/>
              </a:spcBef>
              <a:defRPr sz="1368">
                <a:latin typeface="Arial"/>
                <a:ea typeface="Arial"/>
                <a:cs typeface="Arial"/>
                <a:sym typeface="Arial"/>
              </a:defRPr>
            </a:pPr>
            <a:r>
              <a:rPr sz="1368" kern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Deakin, T., Price, J., Martineau, M., McIntosh-Smith, S., </a:t>
            </a:r>
            <a:r>
              <a:rPr sz="1368" i="1" kern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GPU-STREAM v2.0 Benchmarking the achievable memory bandwidth of many-core processors across diverse parallel programming models, ISC’16</a:t>
            </a:r>
          </a:p>
        </p:txBody>
      </p:sp>
      <p:pic>
        <p:nvPicPr>
          <p:cNvPr id="144" name="Screen Shot 2016-09-02 at 2.14.52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150" y="920885"/>
            <a:ext cx="6811834" cy="5284856"/>
          </a:xfrm>
          <a:prstGeom prst="rect">
            <a:avLst/>
          </a:prstGeom>
          <a:ln w="12700">
            <a:miter lim="400000"/>
          </a:ln>
        </p:spPr>
      </p:pic>
      <p:sp>
        <p:nvSpPr>
          <p:cNvPr id="145" name="Shape 145"/>
          <p:cNvSpPr>
            <a:spLocks noGrp="1"/>
          </p:cNvSpPr>
          <p:nvPr>
            <p:ph type="body" sz="quarter" idx="1"/>
          </p:nvPr>
        </p:nvSpPr>
        <p:spPr>
          <a:xfrm>
            <a:off x="6956801" y="2169353"/>
            <a:ext cx="2096903" cy="1953630"/>
          </a:xfrm>
          <a:prstGeom prst="rect">
            <a:avLst/>
          </a:prstGeom>
        </p:spPr>
        <p:txBody>
          <a:bodyPr/>
          <a:lstStyle>
            <a:lvl1pPr marL="0" indent="0" defTabSz="813816">
              <a:buSzTx/>
              <a:buNone/>
              <a:defRPr sz="2136"/>
            </a:lvl1pPr>
          </a:lstStyle>
          <a:p>
            <a:r>
              <a:t>On those supported target architectures, OpenMP achieves good performance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-314" y="6604962"/>
            <a:ext cx="43332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Third party names are the property of their owners.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172668" y="573979"/>
            <a:ext cx="3971332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mbria"/>
                <a:ea typeface="Cambria"/>
                <a:cs typeface="Cambria"/>
                <a:sym typeface="Cambria"/>
              </a:rPr>
              <a:t>System Details on the following slide</a:t>
            </a:r>
          </a:p>
        </p:txBody>
      </p:sp>
    </p:spTree>
    <p:extLst>
      <p:ext uri="{BB962C8B-B14F-4D97-AF65-F5344CB8AC3E}">
        <p14:creationId xmlns:p14="http://schemas.microsoft.com/office/powerpoint/2010/main" val="993344322"/>
      </p:ext>
    </p:extLst>
  </p:cSld>
  <p:clrMapOvr>
    <a:masterClrMapping/>
  </p:clrMapOvr>
  <p:transition spd="slow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589" y="0"/>
            <a:ext cx="8237539" cy="889001"/>
          </a:xfrm>
        </p:spPr>
        <p:txBody>
          <a:bodyPr/>
          <a:lstStyle/>
          <a:p>
            <a:r>
              <a:rPr lang="en-US" dirty="0"/>
              <a:t>System details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261870"/>
              </p:ext>
            </p:extLst>
          </p:nvPr>
        </p:nvGraphicFramePr>
        <p:xfrm>
          <a:off x="493714" y="538480"/>
          <a:ext cx="8193086" cy="5781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350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5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Abbreviation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System details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K20X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Cray® XC40, NVIDIA</a:t>
                      </a:r>
                      <a:r>
                        <a:rPr lang="en-US" sz="1200" baseline="0" dirty="0"/>
                        <a:t>® K20X GPU, Cray compilers version 8.5, gnu 5.3, CUDA 7.5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K40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Cray® CS cluster, NVIDIA®</a:t>
                      </a:r>
                      <a:r>
                        <a:rPr lang="en-US" sz="1200" baseline="0" dirty="0"/>
                        <a:t> K40 GPU, Cray compilers version 8.4, gnu 4.9, CUDA 7.5</a:t>
                      </a:r>
                      <a:endParaRPr lang="en-US" sz="1200" dirty="0"/>
                    </a:p>
                    <a:p>
                      <a:pPr algn="l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K80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Cray® CS cluster, NVIDIA®</a:t>
                      </a:r>
                      <a:r>
                        <a:rPr lang="en-US" sz="1200" baseline="0" dirty="0"/>
                        <a:t> K40 GPU, Cray compilers version 8.4, gnu 4.9, CUDA 7.5</a:t>
                      </a:r>
                      <a:endParaRPr lang="en-US" sz="1200" dirty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S9150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AMD® S9150 </a:t>
                      </a:r>
                      <a:r>
                        <a:rPr lang="en-US" sz="1200" baseline="0" dirty="0"/>
                        <a:t>GPU.  </a:t>
                      </a:r>
                      <a:r>
                        <a:rPr lang="en-US" sz="1200" baseline="0" dirty="0" err="1"/>
                        <a:t>Codeplay</a:t>
                      </a:r>
                      <a:r>
                        <a:rPr lang="en-US" sz="1200" baseline="0" dirty="0"/>
                        <a:t>® </a:t>
                      </a:r>
                      <a:r>
                        <a:rPr lang="en-US" sz="1200" baseline="0" dirty="0" err="1"/>
                        <a:t>copmputeCpp</a:t>
                      </a:r>
                      <a:r>
                        <a:rPr lang="en-US" sz="1200" baseline="0" dirty="0"/>
                        <a:t> compiler 2016.05 pre-release. AMD-APP </a:t>
                      </a:r>
                      <a:r>
                        <a:rPr lang="en-US" sz="1200" baseline="0" dirty="0" err="1"/>
                        <a:t>OpenCL</a:t>
                      </a:r>
                      <a:r>
                        <a:rPr lang="en-US" sz="1200" baseline="0" dirty="0"/>
                        <a:t> 1.2 (1912.5)drivers for </a:t>
                      </a:r>
                      <a:r>
                        <a:rPr lang="en-US" sz="1200" baseline="0" dirty="0" err="1"/>
                        <a:t>SyCL</a:t>
                      </a:r>
                      <a:r>
                        <a:rPr lang="en-US" sz="1200" baseline="0" dirty="0"/>
                        <a:t>.  PGI® Accelerator)TM) 16.4 </a:t>
                      </a:r>
                      <a:r>
                        <a:rPr lang="en-US" sz="1200" baseline="0" dirty="0" err="1"/>
                        <a:t>OpenACC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GTX 980 </a:t>
                      </a:r>
                      <a:r>
                        <a:rPr lang="en-US" sz="1200" dirty="0" err="1"/>
                        <a:t>Ti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NVIDA® GTX 980 </a:t>
                      </a:r>
                      <a:r>
                        <a:rPr lang="en-US" sz="1200" dirty="0" err="1"/>
                        <a:t>Ti</a:t>
                      </a:r>
                      <a:r>
                        <a:rPr lang="en-US" sz="1200" dirty="0"/>
                        <a:t>. Clang-</a:t>
                      </a:r>
                      <a:r>
                        <a:rPr lang="en-US" sz="1200" dirty="0" err="1"/>
                        <a:t>ykt</a:t>
                      </a:r>
                      <a:r>
                        <a:rPr lang="en-US" sz="1200" dirty="0"/>
                        <a:t> fork</a:t>
                      </a:r>
                      <a:r>
                        <a:rPr lang="en-US" sz="1200" baseline="0" dirty="0"/>
                        <a:t> of Clang for </a:t>
                      </a:r>
                      <a:r>
                        <a:rPr lang="en-US" sz="1200" baseline="0" dirty="0" err="1"/>
                        <a:t>OpenMP</a:t>
                      </a:r>
                      <a:r>
                        <a:rPr lang="en-US" sz="1200" baseline="0" dirty="0"/>
                        <a:t>. PGI® Accelerator™ 16.4 </a:t>
                      </a:r>
                      <a:r>
                        <a:rPr lang="en-US" sz="1200" baseline="0" dirty="0" err="1"/>
                        <a:t>OpenACC</a:t>
                      </a:r>
                      <a:r>
                        <a:rPr lang="en-US" sz="1200" baseline="0" dirty="0"/>
                        <a:t>.  CUDA 7.5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Fury 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AMD® Fury</a:t>
                      </a:r>
                      <a:r>
                        <a:rPr lang="en-US" sz="1200" baseline="0" dirty="0"/>
                        <a:t> X GPU (based on the Fiji architecture).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Sandy Bridge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Intel® Xeon® E5-2670 CPU. Intel® compilers</a:t>
                      </a:r>
                      <a:r>
                        <a:rPr lang="en-US" sz="1200" baseline="0" dirty="0"/>
                        <a:t> release 16.0. PGI® Accelerator)TM) 16.4 </a:t>
                      </a:r>
                      <a:r>
                        <a:rPr lang="en-US" sz="1200" baseline="0" dirty="0" err="1"/>
                        <a:t>OpenACC</a:t>
                      </a:r>
                      <a:r>
                        <a:rPr lang="en-US" sz="1200" baseline="0" dirty="0"/>
                        <a:t> and CUDA-x86. Intel® </a:t>
                      </a:r>
                      <a:r>
                        <a:rPr lang="en-US" sz="1200" baseline="0" dirty="0" err="1"/>
                        <a:t>OpenCL</a:t>
                      </a:r>
                      <a:r>
                        <a:rPr lang="en-US" sz="1200" baseline="0" dirty="0"/>
                        <a:t> runtime 15.1. </a:t>
                      </a:r>
                      <a:r>
                        <a:rPr lang="en-US" sz="1200" baseline="0" dirty="0" err="1"/>
                        <a:t>Codeplay</a:t>
                      </a:r>
                      <a:r>
                        <a:rPr lang="en-US" sz="1200" baseline="0" dirty="0"/>
                        <a:t>® </a:t>
                      </a:r>
                      <a:r>
                        <a:rPr lang="en-US" sz="1200" baseline="0" dirty="0" err="1"/>
                        <a:t>copmputeCpp</a:t>
                      </a:r>
                      <a:r>
                        <a:rPr lang="en-US" sz="1200" baseline="0" dirty="0"/>
                        <a:t> compiler 2016.05 pre-release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Ivy</a:t>
                      </a:r>
                      <a:r>
                        <a:rPr lang="en-US" sz="1200" baseline="0" dirty="0"/>
                        <a:t> Bridge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Intel® Xeon® E5-2697 CPU. Gnu 4.8 for RAJA and </a:t>
                      </a:r>
                      <a:r>
                        <a:rPr lang="en-US" sz="1200" dirty="0" err="1"/>
                        <a:t>Kokkos</a:t>
                      </a:r>
                      <a:r>
                        <a:rPr lang="en-US" sz="1200" dirty="0"/>
                        <a:t>, Intel® compiler version 16.0 for stream, </a:t>
                      </a:r>
                      <a:r>
                        <a:rPr lang="en-US" sz="1200" baseline="0" dirty="0"/>
                        <a:t> Intel® </a:t>
                      </a:r>
                      <a:r>
                        <a:rPr lang="en-US" sz="1200" baseline="0" dirty="0" err="1"/>
                        <a:t>OpenCL</a:t>
                      </a:r>
                      <a:r>
                        <a:rPr lang="en-US" sz="1200" baseline="0" dirty="0"/>
                        <a:t> runtime 15.1. </a:t>
                      </a:r>
                      <a:r>
                        <a:rPr lang="en-US" sz="1200" baseline="0" dirty="0" err="1"/>
                        <a:t>Codeplay</a:t>
                      </a:r>
                      <a:r>
                        <a:rPr lang="en-US" sz="1200" baseline="0" dirty="0"/>
                        <a:t>® </a:t>
                      </a:r>
                      <a:r>
                        <a:rPr lang="en-US" sz="1200" baseline="0" dirty="0" err="1"/>
                        <a:t>copmputeCpp</a:t>
                      </a:r>
                      <a:r>
                        <a:rPr lang="en-US" sz="1200" baseline="0" dirty="0"/>
                        <a:t> compiler 2016.05 pre-release.  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200" dirty="0" err="1"/>
                        <a:t>Haswell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Cray® XC40, Intel®</a:t>
                      </a:r>
                      <a:r>
                        <a:rPr lang="en-US" sz="1200" baseline="0" dirty="0"/>
                        <a:t> Xeon® E5-2698 CPU. </a:t>
                      </a:r>
                      <a:r>
                        <a:rPr lang="en-US" sz="1200" dirty="0"/>
                        <a:t>Intel® compilers</a:t>
                      </a:r>
                      <a:r>
                        <a:rPr lang="en-US" sz="1200" baseline="0" dirty="0"/>
                        <a:t> release 16.0. PGI® Accelerator)TM) 16.3 </a:t>
                      </a:r>
                      <a:r>
                        <a:rPr lang="en-US" sz="1200" baseline="0" dirty="0" err="1"/>
                        <a:t>OpenACC</a:t>
                      </a:r>
                      <a:r>
                        <a:rPr lang="en-US" sz="1200" baseline="0" dirty="0"/>
                        <a:t> and CUDA-x86. Gnu 4.8 </a:t>
                      </a:r>
                      <a:r>
                        <a:rPr lang="en-US" sz="1200" dirty="0"/>
                        <a:t>for RAJA and </a:t>
                      </a:r>
                      <a:r>
                        <a:rPr lang="en-US" sz="1200" dirty="0" err="1"/>
                        <a:t>Kokkos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200" dirty="0" err="1"/>
                        <a:t>Broadwell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Cray® XC40, Intel® Xeon® E5-2699 CPU. Intel® compilers</a:t>
                      </a:r>
                      <a:r>
                        <a:rPr lang="en-US" sz="1200" baseline="0" dirty="0"/>
                        <a:t> release 16.0. PGI® Accelerator)TM) 16.3 </a:t>
                      </a:r>
                      <a:r>
                        <a:rPr lang="en-US" sz="1200" baseline="0" dirty="0" err="1"/>
                        <a:t>OpenACC</a:t>
                      </a:r>
                      <a:r>
                        <a:rPr lang="en-US" sz="1200" baseline="0" dirty="0"/>
                        <a:t> and CUDA-x86. Gnu 4.8 </a:t>
                      </a:r>
                      <a:r>
                        <a:rPr lang="en-US" sz="1200" dirty="0"/>
                        <a:t>for RAJA and </a:t>
                      </a:r>
                      <a:r>
                        <a:rPr lang="en-US" sz="1200" dirty="0" err="1"/>
                        <a:t>Kokkos</a:t>
                      </a:r>
                      <a:r>
                        <a:rPr lang="en-US" sz="1200" baseline="0" dirty="0"/>
                        <a:t> 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KNL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Intel® Xeon® Phi™7210 (knights landing) Intel® compilers</a:t>
                      </a:r>
                      <a:r>
                        <a:rPr lang="en-US" sz="1200" baseline="0" dirty="0"/>
                        <a:t> release 16.0. PGI® Accelerator)TM) 16.4 </a:t>
                      </a:r>
                      <a:r>
                        <a:rPr lang="en-US" sz="1200" baseline="0" dirty="0" err="1"/>
                        <a:t>OpenACC</a:t>
                      </a:r>
                      <a:r>
                        <a:rPr lang="en-US" sz="1200" baseline="0" dirty="0"/>
                        <a:t> with target specified as AVX2.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Power</a:t>
                      </a:r>
                      <a:r>
                        <a:rPr lang="en-US" sz="1200" baseline="0" dirty="0"/>
                        <a:t> 8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IBM® Power 8 processor with the XL 13.1 compiler.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6" name="Shape 143"/>
          <p:cNvSpPr/>
          <p:nvPr/>
        </p:nvSpPr>
        <p:spPr>
          <a:xfrm>
            <a:off x="493714" y="6454140"/>
            <a:ext cx="8321300" cy="3883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rmAutofit lnSpcReduction="10000"/>
          </a:bodyPr>
          <a:lstStyle/>
          <a:p>
            <a:pPr defTabSz="521208" hangingPunct="0">
              <a:spcBef>
                <a:spcPts val="300"/>
              </a:spcBef>
              <a:defRPr sz="1368">
                <a:latin typeface="Arial"/>
                <a:ea typeface="Arial"/>
                <a:cs typeface="Arial"/>
                <a:sym typeface="Arial"/>
              </a:defRPr>
            </a:pPr>
            <a:r>
              <a:rPr sz="1368" kern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Deakin, T., Price, J., Martineau, M., McIntosh-Smith, S., </a:t>
            </a:r>
            <a:r>
              <a:rPr sz="1368" i="1" kern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GPU-STREAM v2.0 Benchmarking the achievable memory bandwidth of many-core processors across diverse parallel programming models, ISC’16</a:t>
            </a:r>
          </a:p>
        </p:txBody>
      </p:sp>
    </p:spTree>
    <p:extLst>
      <p:ext uri="{BB962C8B-B14F-4D97-AF65-F5344CB8AC3E}">
        <p14:creationId xmlns:p14="http://schemas.microsoft.com/office/powerpoint/2010/main" val="4286835941"/>
      </p:ext>
    </p:extLst>
  </p:cSld>
  <p:clrMapOvr>
    <a:masterClrMapping/>
  </p:clrMapOvr>
  <p:transition spd="med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dirty="0"/>
              <a:t>Combined Construct</a:t>
            </a:r>
            <a:endParaRPr dirty="0"/>
          </a:p>
        </p:txBody>
      </p:sp>
      <p:sp>
        <p:nvSpPr>
          <p:cNvPr id="160" name="Shape 16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pPr/>
              <a:t>73</a:t>
            </a:fld>
            <a:endParaRPr/>
          </a:p>
        </p:txBody>
      </p:sp>
      <p:sp>
        <p:nvSpPr>
          <p:cNvPr id="161" name="Shape 161"/>
          <p:cNvSpPr>
            <a:spLocks noGrp="1"/>
          </p:cNvSpPr>
          <p:nvPr>
            <p:ph type="body" idx="1"/>
          </p:nvPr>
        </p:nvSpPr>
        <p:spPr>
          <a:xfrm>
            <a:off x="435727" y="1232598"/>
            <a:ext cx="8182718" cy="451268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40631" indent="-240631"/>
            <a:r>
              <a:rPr lang="en-GB" dirty="0"/>
              <a:t>For performance, prefer to use the full combined construct: </a:t>
            </a:r>
          </a:p>
          <a:p>
            <a:pPr marL="0" indent="0">
              <a:buNone/>
            </a:pPr>
            <a:r>
              <a:rPr lang="en-GB" b="1" dirty="0"/>
              <a:t>	</a:t>
            </a:r>
          </a:p>
          <a:p>
            <a:pPr marL="0" indent="0">
              <a:buNone/>
            </a:pPr>
            <a:r>
              <a:rPr lang="en-GB" sz="2000" b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sz="2000" b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#pragma omp target teams distribute parallel for</a:t>
            </a:r>
            <a:r>
              <a:rPr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dirty="0"/>
          </a:p>
          <a:p>
            <a:pPr marL="240631" indent="-240631"/>
            <a:endParaRPr dirty="0"/>
          </a:p>
          <a:p>
            <a:pPr marL="240631" indent="-240631"/>
            <a:r>
              <a:rPr dirty="0"/>
              <a:t>The construct makes a lot of guarantees to the compiler</a:t>
            </a:r>
            <a:r>
              <a:rPr lang="en-GB" dirty="0"/>
              <a:t>, enabling optimisations.</a:t>
            </a:r>
          </a:p>
          <a:p>
            <a:pPr marL="240631" indent="-240631"/>
            <a:endParaRPr lang="en-GB" dirty="0"/>
          </a:p>
          <a:p>
            <a:pPr marL="240631" indent="-240631"/>
            <a:r>
              <a:rPr lang="en-GB" dirty="0"/>
              <a:t>Real applications will have algorithms that are structured such that they can’t immediately use the combined construct – </a:t>
            </a:r>
            <a:r>
              <a:rPr lang="en-GB" i="1" dirty="0"/>
              <a:t>you have to port your code for the GPU</a:t>
            </a:r>
            <a:r>
              <a:rPr lang="en-GB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68366885"/>
      </p:ext>
    </p:extLst>
  </p:cSld>
  <p:clrMapOvr>
    <a:masterClrMapping/>
  </p:clrMapOvr>
  <p:transition spd="slow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can program your GPU with OpenMP</a:t>
            </a:r>
          </a:p>
          <a:p>
            <a:endParaRPr lang="en-US" dirty="0"/>
          </a:p>
          <a:p>
            <a:r>
              <a:rPr lang="en-US" dirty="0"/>
              <a:t>Implementations of </a:t>
            </a:r>
            <a:r>
              <a:rPr lang="en-US" dirty="0" err="1"/>
              <a:t>OpenMP</a:t>
            </a:r>
            <a:r>
              <a:rPr lang="en-US" dirty="0"/>
              <a:t> supporting target devices are evolving rapidly … expect to see great improvements in quality and diversity.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8919608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90000"/>
          </a:xfrm>
        </p:spPr>
        <p:txBody>
          <a:bodyPr>
            <a:normAutofit/>
          </a:bodyPr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9994" y="864638"/>
            <a:ext cx="8004391" cy="5647169"/>
          </a:xfrm>
        </p:spPr>
        <p:txBody>
          <a:bodyPr>
            <a:noAutofit/>
          </a:bodyPr>
          <a:lstStyle/>
          <a:p>
            <a:pPr eaLnBrk="1" fontAlgn="t" hangingPunct="1"/>
            <a:r>
              <a:rPr lang="en-US" dirty="0" err="1"/>
              <a:t>OpenMP</a:t>
            </a:r>
            <a:r>
              <a:rPr lang="en-US" dirty="0"/>
              <a:t> overview</a:t>
            </a:r>
          </a:p>
          <a:p>
            <a:pPr eaLnBrk="1" fontAlgn="t" hangingPunct="1"/>
            <a:r>
              <a:rPr lang="en-US" dirty="0"/>
              <a:t>The device model in </a:t>
            </a:r>
            <a:r>
              <a:rPr lang="en-US" dirty="0" err="1"/>
              <a:t>OpenMP</a:t>
            </a:r>
            <a:endParaRPr lang="en-US" dirty="0"/>
          </a:p>
          <a:p>
            <a:pPr eaLnBrk="1" fontAlgn="t" hangingPunct="1"/>
            <a:r>
              <a:rPr lang="en-US" dirty="0"/>
              <a:t>Understanding execution on the GPU with </a:t>
            </a:r>
            <a:r>
              <a:rPr lang="en-US" dirty="0" err="1"/>
              <a:t>nvprof</a:t>
            </a:r>
            <a:endParaRPr lang="en-US" dirty="0"/>
          </a:p>
          <a:p>
            <a:pPr eaLnBrk="1" fontAlgn="t" hangingPunct="1"/>
            <a:r>
              <a:rPr lang="en-US" dirty="0"/>
              <a:t>Working with the target directive</a:t>
            </a:r>
          </a:p>
          <a:p>
            <a:pPr eaLnBrk="1" fontAlgn="t" hangingPunct="1"/>
            <a:r>
              <a:rPr lang="en-US" dirty="0"/>
              <a:t>Controlling memory movement</a:t>
            </a:r>
          </a:p>
          <a:p>
            <a:pPr eaLnBrk="1" fontAlgn="t" hangingPunct="1"/>
            <a:r>
              <a:rPr lang="en-US" dirty="0"/>
              <a:t>Optimizing GPU code</a:t>
            </a:r>
          </a:p>
          <a:p>
            <a:pPr eaLnBrk="1" fontAlgn="t" hangingPunct="1"/>
            <a:r>
              <a:rPr lang="en-US" dirty="0"/>
              <a:t>CPU/GPU portability</a:t>
            </a:r>
          </a:p>
        </p:txBody>
      </p:sp>
      <p:sp>
        <p:nvSpPr>
          <p:cNvPr id="4" name="Right Arrow 3"/>
          <p:cNvSpPr/>
          <p:nvPr/>
        </p:nvSpPr>
        <p:spPr>
          <a:xfrm>
            <a:off x="278502" y="1292342"/>
            <a:ext cx="445884" cy="283709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43243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7239000" y="6495397"/>
            <a:ext cx="1905000" cy="362607"/>
          </a:xfrm>
        </p:spPr>
        <p:txBody>
          <a:bodyPr/>
          <a:lstStyle/>
          <a:p>
            <a:pPr algn="r">
              <a:defRPr/>
            </a:pPr>
            <a:fld id="{32B01348-3655-4A59-A915-B208D11B81AE}" type="slidenum">
              <a:rPr lang="zh-CN" altLang="en-US">
                <a:solidFill>
                  <a:srgbClr val="000000"/>
                </a:solidFill>
              </a:rPr>
              <a:pPr algn="r">
                <a:defRPr/>
              </a:pPr>
              <a:t>9</a:t>
            </a:fld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63491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657550"/>
          </a:xfrm>
          <a:noFill/>
        </p:spPr>
        <p:txBody>
          <a:bodyPr lIns="90488" tIns="44450" rIns="90488" bIns="44450" anchor="b">
            <a:noAutofit/>
          </a:bodyPr>
          <a:lstStyle/>
          <a:p>
            <a:pPr eaLnBrk="1" hangingPunct="1">
              <a:lnSpc>
                <a:spcPct val="89000"/>
              </a:lnSpc>
            </a:pPr>
            <a:r>
              <a:rPr lang="en-US" altLang="zh-CN" sz="3200" dirty="0">
                <a:ea typeface="SimSun" pitchFamily="2" charset="-122"/>
              </a:rPr>
              <a:t>The </a:t>
            </a:r>
            <a:r>
              <a:rPr lang="en-US" altLang="zh-CN" sz="3200" dirty="0" err="1">
                <a:ea typeface="SimSun" pitchFamily="2" charset="-122"/>
              </a:rPr>
              <a:t>OpenMP</a:t>
            </a:r>
            <a:r>
              <a:rPr lang="en-US" altLang="zh-CN" sz="3200" dirty="0">
                <a:ea typeface="SimSun" pitchFamily="2" charset="-122"/>
              </a:rPr>
              <a:t> device programming model</a:t>
            </a:r>
          </a:p>
        </p:txBody>
      </p:sp>
      <p:sp>
        <p:nvSpPr>
          <p:cNvPr id="63492" name="Rectangle 3"/>
          <p:cNvSpPr>
            <a:spLocks noChangeArrowheads="1"/>
          </p:cNvSpPr>
          <p:nvPr/>
        </p:nvSpPr>
        <p:spPr bwMode="auto">
          <a:xfrm>
            <a:off x="4572000" y="2057405"/>
            <a:ext cx="3967163" cy="4284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488" tIns="44450" rIns="90488" bIns="44450"/>
          <a:lstStyle/>
          <a:p>
            <a:pPr marL="342900" indent="-342900" fontAlgn="auto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</a:pPr>
            <a:endParaRPr lang="zh-CN" altLang="en-US" sz="1800">
              <a:solidFill>
                <a:srgbClr val="000000"/>
              </a:solidFill>
              <a:latin typeface="Arial" charset="0"/>
              <a:ea typeface="+mn-ea"/>
            </a:endParaRPr>
          </a:p>
        </p:txBody>
      </p:sp>
      <p:sp>
        <p:nvSpPr>
          <p:cNvPr id="63493" name="Rectangle 4"/>
          <p:cNvSpPr>
            <a:spLocks noChangeArrowheads="1"/>
          </p:cNvSpPr>
          <p:nvPr/>
        </p:nvSpPr>
        <p:spPr bwMode="auto">
          <a:xfrm>
            <a:off x="4609881" y="2873517"/>
            <a:ext cx="4389099" cy="2406429"/>
          </a:xfrm>
          <a:prstGeom prst="rect">
            <a:avLst/>
          </a:prstGeom>
          <a:solidFill>
            <a:srgbClr val="F7FDFF"/>
          </a:solidFill>
          <a:ln w="22225">
            <a:solidFill>
              <a:srgbClr val="000090"/>
            </a:solidFill>
            <a:miter lim="800000"/>
            <a:headEnd/>
            <a:tailEnd/>
          </a:ln>
        </p:spPr>
        <p:txBody>
          <a:bodyPr wrap="square" lIns="92075" tIns="46038" rIns="92075" bIns="46038" anchor="ctr">
            <a:spAutoFit/>
          </a:bodyPr>
          <a:lstStyle/>
          <a:p>
            <a:pPr eaLnBrk="0" fontAlgn="auto" hangingPunct="0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</a:pPr>
            <a:r>
              <a:rPr lang="en-US" altLang="zh-CN" sz="2000" dirty="0">
                <a:solidFill>
                  <a:srgbClr val="000000"/>
                </a:solidFill>
                <a:latin typeface="Arial" charset="0"/>
                <a:ea typeface="+mn-ea"/>
              </a:rPr>
              <a:t>#include &lt;</a:t>
            </a:r>
            <a:r>
              <a:rPr lang="en-US" altLang="zh-CN" sz="2000" dirty="0" err="1">
                <a:solidFill>
                  <a:srgbClr val="000000"/>
                </a:solidFill>
                <a:latin typeface="Arial" charset="0"/>
                <a:ea typeface="+mn-ea"/>
              </a:rPr>
              <a:t>omp.h</a:t>
            </a:r>
            <a:r>
              <a:rPr lang="en-US" altLang="zh-CN" sz="2000" dirty="0">
                <a:solidFill>
                  <a:srgbClr val="000000"/>
                </a:solidFill>
                <a:latin typeface="Arial" charset="0"/>
                <a:ea typeface="+mn-ea"/>
              </a:rPr>
              <a:t>&gt;</a:t>
            </a:r>
          </a:p>
          <a:p>
            <a:pPr eaLnBrk="0" fontAlgn="auto" hangingPunct="0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</a:pPr>
            <a:r>
              <a:rPr lang="en-US" altLang="zh-CN" sz="2000" dirty="0">
                <a:solidFill>
                  <a:srgbClr val="000000"/>
                </a:solidFill>
                <a:latin typeface="Arial" charset="0"/>
                <a:ea typeface="+mn-ea"/>
              </a:rPr>
              <a:t>#include &lt;</a:t>
            </a:r>
            <a:r>
              <a:rPr lang="en-US" altLang="zh-CN" sz="2000" dirty="0" err="1">
                <a:solidFill>
                  <a:srgbClr val="000000"/>
                </a:solidFill>
                <a:latin typeface="Arial" charset="0"/>
                <a:ea typeface="+mn-ea"/>
              </a:rPr>
              <a:t>stdio.h</a:t>
            </a:r>
            <a:r>
              <a:rPr lang="en-US" altLang="zh-CN" sz="2000" dirty="0">
                <a:solidFill>
                  <a:srgbClr val="000000"/>
                </a:solidFill>
                <a:latin typeface="Arial" charset="0"/>
                <a:ea typeface="+mn-ea"/>
              </a:rPr>
              <a:t>&gt;</a:t>
            </a:r>
          </a:p>
          <a:p>
            <a:pPr eaLnBrk="0" fontAlgn="auto" hangingPunct="0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</a:pPr>
            <a:r>
              <a:rPr lang="en-US" altLang="zh-CN" sz="2000" dirty="0" err="1">
                <a:solidFill>
                  <a:srgbClr val="000000"/>
                </a:solidFill>
                <a:latin typeface="Arial" charset="0"/>
                <a:ea typeface="+mn-ea"/>
              </a:rPr>
              <a:t>int</a:t>
            </a:r>
            <a:r>
              <a:rPr lang="en-US" altLang="zh-CN" sz="2000" dirty="0">
                <a:solidFill>
                  <a:srgbClr val="000000"/>
                </a:solidFill>
                <a:latin typeface="Arial" charset="0"/>
                <a:ea typeface="+mn-ea"/>
              </a:rPr>
              <a:t> main()</a:t>
            </a:r>
          </a:p>
          <a:p>
            <a:pPr eaLnBrk="0" fontAlgn="auto" hangingPunct="0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</a:pPr>
            <a:r>
              <a:rPr lang="en-US" altLang="zh-CN" sz="2000" dirty="0">
                <a:solidFill>
                  <a:srgbClr val="000000"/>
                </a:solidFill>
                <a:latin typeface="Arial" charset="0"/>
                <a:ea typeface="+mn-ea"/>
              </a:rPr>
              <a:t>{</a:t>
            </a:r>
          </a:p>
          <a:p>
            <a:pPr eaLnBrk="0" fontAlgn="auto" hangingPunct="0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</a:pPr>
            <a:r>
              <a:rPr lang="en-US" altLang="zh-CN" sz="2000" dirty="0">
                <a:solidFill>
                  <a:srgbClr val="000000"/>
                </a:solidFill>
                <a:latin typeface="Arial" charset="0"/>
                <a:ea typeface="+mn-ea"/>
              </a:rPr>
              <a:t>    </a:t>
            </a:r>
            <a:r>
              <a:rPr lang="en-US" altLang="zh-CN" sz="2000" dirty="0" err="1">
                <a:solidFill>
                  <a:srgbClr val="000000"/>
                </a:solidFill>
                <a:latin typeface="Arial" charset="0"/>
                <a:ea typeface="+mn-ea"/>
              </a:rPr>
              <a:t>printf</a:t>
            </a:r>
            <a:r>
              <a:rPr lang="en-US" altLang="zh-CN" sz="2000" dirty="0">
                <a:solidFill>
                  <a:srgbClr val="000000"/>
                </a:solidFill>
                <a:latin typeface="Arial" charset="0"/>
                <a:ea typeface="+mn-ea"/>
              </a:rPr>
              <a:t>(“There are %d devices\n”,</a:t>
            </a:r>
          </a:p>
          <a:p>
            <a:pPr eaLnBrk="0" fontAlgn="auto" hangingPunct="0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</a:pPr>
            <a:r>
              <a:rPr lang="en-US" altLang="zh-CN" sz="2000" dirty="0">
                <a:solidFill>
                  <a:srgbClr val="000000"/>
                </a:solidFill>
                <a:latin typeface="Arial" charset="0"/>
                <a:ea typeface="+mn-ea"/>
              </a:rPr>
              <a:t>              </a:t>
            </a:r>
            <a:r>
              <a:rPr lang="en-US" altLang="zh-CN" sz="2000" dirty="0" err="1">
                <a:solidFill>
                  <a:srgbClr val="000000"/>
                </a:solidFill>
                <a:latin typeface="Arial" charset="0"/>
                <a:ea typeface="+mn-ea"/>
              </a:rPr>
              <a:t>omp_get_num_devices</a:t>
            </a:r>
            <a:r>
              <a:rPr lang="en-US" altLang="zh-CN" sz="2000" dirty="0">
                <a:solidFill>
                  <a:srgbClr val="000000"/>
                </a:solidFill>
                <a:latin typeface="Arial" charset="0"/>
                <a:ea typeface="+mn-ea"/>
              </a:rPr>
              <a:t>());</a:t>
            </a:r>
          </a:p>
          <a:p>
            <a:pPr eaLnBrk="0" fontAlgn="auto" hangingPunct="0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</a:pPr>
            <a:r>
              <a:rPr lang="en-US" altLang="zh-CN" sz="2000" dirty="0">
                <a:solidFill>
                  <a:srgbClr val="000000"/>
                </a:solidFill>
                <a:latin typeface="Arial" charset="0"/>
                <a:ea typeface="+mn-ea"/>
              </a:rPr>
              <a:t>}</a:t>
            </a:r>
          </a:p>
        </p:txBody>
      </p:sp>
      <p:sp>
        <p:nvSpPr>
          <p:cNvPr id="63494" name="Rectangle 5"/>
          <p:cNvSpPr>
            <a:spLocks noGrp="1" noChangeArrowheads="1"/>
          </p:cNvSpPr>
          <p:nvPr>
            <p:ph type="body" sz="half" idx="1"/>
          </p:nvPr>
        </p:nvSpPr>
        <p:spPr>
          <a:xfrm>
            <a:off x="225622" y="1152641"/>
            <a:ext cx="8707438" cy="1535112"/>
          </a:xfrm>
          <a:noFill/>
        </p:spPr>
        <p:txBody>
          <a:bodyPr lIns="90488" tIns="44450" rIns="90488" bIns="44450"/>
          <a:lstStyle/>
          <a:p>
            <a:pPr eaLnBrk="1" hangingPunct="1">
              <a:lnSpc>
                <a:spcPct val="94000"/>
              </a:lnSpc>
            </a:pPr>
            <a:r>
              <a:rPr lang="en-US" altLang="zh-CN" sz="2000" dirty="0" err="1">
                <a:ea typeface="SimSun" pitchFamily="2" charset="-122"/>
              </a:rPr>
              <a:t>OpenMP</a:t>
            </a:r>
            <a:r>
              <a:rPr lang="en-US" altLang="zh-CN" sz="2000" dirty="0">
                <a:ea typeface="SimSun" pitchFamily="2" charset="-122"/>
              </a:rPr>
              <a:t> uses a host/device model</a:t>
            </a:r>
          </a:p>
          <a:p>
            <a:pPr lvl="2" eaLnBrk="1" hangingPunct="1"/>
            <a:r>
              <a:rPr lang="en-US" altLang="zh-CN" sz="1800" dirty="0">
                <a:ea typeface="SimSun" pitchFamily="2" charset="-122"/>
              </a:rPr>
              <a:t>The host is where the initial thread of the program begins execution</a:t>
            </a:r>
          </a:p>
          <a:p>
            <a:pPr lvl="2" eaLnBrk="1" hangingPunct="1"/>
            <a:r>
              <a:rPr lang="en-US" altLang="zh-CN" sz="1800" dirty="0">
                <a:ea typeface="SimSun" pitchFamily="2" charset="-122"/>
              </a:rPr>
              <a:t>Zero or more devices are connected to the host</a:t>
            </a:r>
          </a:p>
        </p:txBody>
      </p:sp>
      <p:grpSp>
        <p:nvGrpSpPr>
          <p:cNvPr id="11" name="Group 292"/>
          <p:cNvGrpSpPr>
            <a:grpSpLocks/>
          </p:cNvGrpSpPr>
          <p:nvPr/>
        </p:nvGrpSpPr>
        <p:grpSpPr bwMode="auto">
          <a:xfrm>
            <a:off x="271656" y="2633921"/>
            <a:ext cx="4069107" cy="2996256"/>
            <a:chOff x="2955" y="1823"/>
            <a:chExt cx="2319" cy="1671"/>
          </a:xfrm>
        </p:grpSpPr>
        <p:sp>
          <p:nvSpPr>
            <p:cNvPr id="13" name="Text Box 53"/>
            <p:cNvSpPr txBox="1">
              <a:spLocks noChangeArrowheads="1"/>
            </p:cNvSpPr>
            <p:nvPr/>
          </p:nvSpPr>
          <p:spPr bwMode="auto">
            <a:xfrm>
              <a:off x="3653" y="3271"/>
              <a:ext cx="1280" cy="22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 fontAlgn="auto">
                <a:spcBef>
                  <a:spcPct val="50000"/>
                </a:spcBef>
                <a:spcAft>
                  <a:spcPts val="0"/>
                </a:spcAft>
                <a:defRPr/>
              </a:pPr>
              <a:r>
                <a:rPr lang="en-US" sz="2000" b="1" kern="0" dirty="0">
                  <a:solidFill>
                    <a:prstClr val="black"/>
                  </a:solidFill>
                  <a:latin typeface="Trebuchet MS"/>
                </a:rPr>
                <a:t>Device</a:t>
              </a:r>
            </a:p>
          </p:txBody>
        </p:sp>
        <p:grpSp>
          <p:nvGrpSpPr>
            <p:cNvPr id="14" name="Group 287"/>
            <p:cNvGrpSpPr>
              <a:grpSpLocks/>
            </p:cNvGrpSpPr>
            <p:nvPr/>
          </p:nvGrpSpPr>
          <p:grpSpPr bwMode="auto">
            <a:xfrm>
              <a:off x="2955" y="1823"/>
              <a:ext cx="2319" cy="1327"/>
              <a:chOff x="2955" y="1823"/>
              <a:chExt cx="2319" cy="1327"/>
            </a:xfrm>
          </p:grpSpPr>
          <p:grpSp>
            <p:nvGrpSpPr>
              <p:cNvPr id="19" name="Group 215"/>
              <p:cNvGrpSpPr>
                <a:grpSpLocks/>
              </p:cNvGrpSpPr>
              <p:nvPr/>
            </p:nvGrpSpPr>
            <p:grpSpPr bwMode="auto">
              <a:xfrm>
                <a:off x="3660" y="1823"/>
                <a:ext cx="892" cy="588"/>
                <a:chOff x="4314" y="1823"/>
                <a:chExt cx="892" cy="588"/>
              </a:xfrm>
            </p:grpSpPr>
            <p:sp>
              <p:nvSpPr>
                <p:cNvPr id="121" name="Rectangle 140"/>
                <p:cNvSpPr>
                  <a:spLocks noChangeArrowheads="1"/>
                </p:cNvSpPr>
                <p:nvPr/>
              </p:nvSpPr>
              <p:spPr bwMode="auto">
                <a:xfrm>
                  <a:off x="4314" y="1823"/>
                  <a:ext cx="892" cy="588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 kern="0">
                    <a:solidFill>
                      <a:sysClr val="windowText" lastClr="000000"/>
                    </a:solidFill>
                  </a:endParaRPr>
                </a:p>
              </p:txBody>
            </p:sp>
            <p:grpSp>
              <p:nvGrpSpPr>
                <p:cNvPr id="122" name="Group 141"/>
                <p:cNvGrpSpPr>
                  <a:grpSpLocks/>
                </p:cNvGrpSpPr>
                <p:nvPr/>
              </p:nvGrpSpPr>
              <p:grpSpPr bwMode="auto">
                <a:xfrm>
                  <a:off x="4608" y="1824"/>
                  <a:ext cx="550" cy="346"/>
                  <a:chOff x="3958" y="2316"/>
                  <a:chExt cx="550" cy="346"/>
                </a:xfrm>
              </p:grpSpPr>
              <p:sp>
                <p:nvSpPr>
                  <p:cNvPr id="137" name="Rectangle 142"/>
                  <p:cNvSpPr>
                    <a:spLocks noChangeArrowheads="1"/>
                  </p:cNvSpPr>
                  <p:nvPr/>
                </p:nvSpPr>
                <p:spPr bwMode="auto">
                  <a:xfrm>
                    <a:off x="3958" y="2372"/>
                    <a:ext cx="550" cy="29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38" name="Rectangle 143"/>
                  <p:cNvSpPr>
                    <a:spLocks noChangeArrowheads="1"/>
                  </p:cNvSpPr>
                  <p:nvPr/>
                </p:nvSpPr>
                <p:spPr bwMode="auto">
                  <a:xfrm>
                    <a:off x="3984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39" name="Rectangle 144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40" name="Rectangle 145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41" name="Rectangle 146"/>
                  <p:cNvSpPr>
                    <a:spLocks noChangeArrowheads="1"/>
                  </p:cNvSpPr>
                  <p:nvPr/>
                </p:nvSpPr>
                <p:spPr bwMode="auto">
                  <a:xfrm>
                    <a:off x="442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42" name="Text Box 147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2" y="2316"/>
                    <a:ext cx="336" cy="28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 fontAlgn="auto">
                      <a:spcBef>
                        <a:spcPct val="50000"/>
                      </a:spcBef>
                      <a:spcAft>
                        <a:spcPts val="0"/>
                      </a:spcAft>
                      <a:defRPr/>
                    </a:pPr>
                    <a:r>
                      <a:rPr lang="en-US" kern="0">
                        <a:solidFill>
                          <a:sysClr val="windowText" lastClr="000000"/>
                        </a:solidFill>
                      </a:rPr>
                      <a:t>…</a:t>
                    </a:r>
                  </a:p>
                </p:txBody>
              </p:sp>
            </p:grpSp>
            <p:grpSp>
              <p:nvGrpSpPr>
                <p:cNvPr id="123" name="Group 148"/>
                <p:cNvGrpSpPr>
                  <a:grpSpLocks/>
                </p:cNvGrpSpPr>
                <p:nvPr/>
              </p:nvGrpSpPr>
              <p:grpSpPr bwMode="auto">
                <a:xfrm>
                  <a:off x="4480" y="1911"/>
                  <a:ext cx="550" cy="346"/>
                  <a:chOff x="3958" y="2316"/>
                  <a:chExt cx="550" cy="346"/>
                </a:xfrm>
              </p:grpSpPr>
              <p:sp>
                <p:nvSpPr>
                  <p:cNvPr id="131" name="Rectangle 149"/>
                  <p:cNvSpPr>
                    <a:spLocks noChangeArrowheads="1"/>
                  </p:cNvSpPr>
                  <p:nvPr/>
                </p:nvSpPr>
                <p:spPr bwMode="auto">
                  <a:xfrm>
                    <a:off x="3958" y="2372"/>
                    <a:ext cx="550" cy="29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32" name="Rectangle 150"/>
                  <p:cNvSpPr>
                    <a:spLocks noChangeArrowheads="1"/>
                  </p:cNvSpPr>
                  <p:nvPr/>
                </p:nvSpPr>
                <p:spPr bwMode="auto">
                  <a:xfrm>
                    <a:off x="3984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33" name="Rectangle 151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34" name="Rectangle 152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35" name="Rectangle 153"/>
                  <p:cNvSpPr>
                    <a:spLocks noChangeArrowheads="1"/>
                  </p:cNvSpPr>
                  <p:nvPr/>
                </p:nvSpPr>
                <p:spPr bwMode="auto">
                  <a:xfrm>
                    <a:off x="442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36" name="Text Box 154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2" y="2316"/>
                    <a:ext cx="336" cy="28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 fontAlgn="auto">
                      <a:spcBef>
                        <a:spcPct val="50000"/>
                      </a:spcBef>
                      <a:spcAft>
                        <a:spcPts val="0"/>
                      </a:spcAft>
                      <a:defRPr/>
                    </a:pPr>
                    <a:r>
                      <a:rPr lang="en-US" kern="0">
                        <a:solidFill>
                          <a:sysClr val="windowText" lastClr="000000"/>
                        </a:solidFill>
                      </a:rPr>
                      <a:t>…</a:t>
                    </a:r>
                  </a:p>
                </p:txBody>
              </p:sp>
            </p:grpSp>
            <p:grpSp>
              <p:nvGrpSpPr>
                <p:cNvPr id="124" name="Group 155"/>
                <p:cNvGrpSpPr>
                  <a:grpSpLocks/>
                </p:cNvGrpSpPr>
                <p:nvPr/>
              </p:nvGrpSpPr>
              <p:grpSpPr bwMode="auto">
                <a:xfrm>
                  <a:off x="4368" y="2016"/>
                  <a:ext cx="550" cy="346"/>
                  <a:chOff x="3958" y="2316"/>
                  <a:chExt cx="550" cy="346"/>
                </a:xfrm>
              </p:grpSpPr>
              <p:sp>
                <p:nvSpPr>
                  <p:cNvPr id="125" name="Rectangle 156"/>
                  <p:cNvSpPr>
                    <a:spLocks noChangeArrowheads="1"/>
                  </p:cNvSpPr>
                  <p:nvPr/>
                </p:nvSpPr>
                <p:spPr bwMode="auto">
                  <a:xfrm>
                    <a:off x="3958" y="2372"/>
                    <a:ext cx="550" cy="29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26" name="Rectangle 157"/>
                  <p:cNvSpPr>
                    <a:spLocks noChangeArrowheads="1"/>
                  </p:cNvSpPr>
                  <p:nvPr/>
                </p:nvSpPr>
                <p:spPr bwMode="auto">
                  <a:xfrm>
                    <a:off x="3984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27" name="Rectangle 158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28" name="Rectangle 159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29" name="Rectangle 160"/>
                  <p:cNvSpPr>
                    <a:spLocks noChangeArrowheads="1"/>
                  </p:cNvSpPr>
                  <p:nvPr/>
                </p:nvSpPr>
                <p:spPr bwMode="auto">
                  <a:xfrm>
                    <a:off x="442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30" name="Text Box 161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2" y="2316"/>
                    <a:ext cx="336" cy="28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 fontAlgn="auto">
                      <a:spcBef>
                        <a:spcPct val="50000"/>
                      </a:spcBef>
                      <a:spcAft>
                        <a:spcPts val="0"/>
                      </a:spcAft>
                      <a:defRPr/>
                    </a:pPr>
                    <a:r>
                      <a:rPr lang="en-US" kern="0">
                        <a:solidFill>
                          <a:sysClr val="windowText" lastClr="000000"/>
                        </a:solidFill>
                      </a:rPr>
                      <a:t>…</a:t>
                    </a:r>
                  </a:p>
                </p:txBody>
              </p:sp>
            </p:grpSp>
          </p:grpSp>
          <p:sp>
            <p:nvSpPr>
              <p:cNvPr id="20" name="Line 162"/>
              <p:cNvSpPr>
                <a:spLocks noChangeShapeType="1"/>
              </p:cNvSpPr>
              <p:nvPr/>
            </p:nvSpPr>
            <p:spPr bwMode="auto">
              <a:xfrm>
                <a:off x="4556" y="2117"/>
                <a:ext cx="96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kern="0">
                  <a:solidFill>
                    <a:sysClr val="windowText" lastClr="000000"/>
                  </a:solidFill>
                </a:endParaRPr>
              </a:p>
            </p:txBody>
          </p:sp>
          <p:grpSp>
            <p:nvGrpSpPr>
              <p:cNvPr id="21" name="Group 251"/>
              <p:cNvGrpSpPr>
                <a:grpSpLocks/>
              </p:cNvGrpSpPr>
              <p:nvPr/>
            </p:nvGrpSpPr>
            <p:grpSpPr bwMode="auto">
              <a:xfrm>
                <a:off x="3351" y="2157"/>
                <a:ext cx="986" cy="588"/>
                <a:chOff x="4080" y="2102"/>
                <a:chExt cx="986" cy="588"/>
              </a:xfrm>
            </p:grpSpPr>
            <p:grpSp>
              <p:nvGrpSpPr>
                <p:cNvPr id="90" name="Group 252"/>
                <p:cNvGrpSpPr>
                  <a:grpSpLocks/>
                </p:cNvGrpSpPr>
                <p:nvPr/>
              </p:nvGrpSpPr>
              <p:grpSpPr bwMode="auto">
                <a:xfrm>
                  <a:off x="4176" y="2304"/>
                  <a:ext cx="550" cy="346"/>
                  <a:chOff x="3958" y="2316"/>
                  <a:chExt cx="550" cy="346"/>
                </a:xfrm>
              </p:grpSpPr>
              <p:sp>
                <p:nvSpPr>
                  <p:cNvPr id="115" name="Rectangle 253"/>
                  <p:cNvSpPr>
                    <a:spLocks noChangeArrowheads="1"/>
                  </p:cNvSpPr>
                  <p:nvPr/>
                </p:nvSpPr>
                <p:spPr bwMode="auto">
                  <a:xfrm>
                    <a:off x="3958" y="2372"/>
                    <a:ext cx="550" cy="29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16" name="Rectangle 254"/>
                  <p:cNvSpPr>
                    <a:spLocks noChangeArrowheads="1"/>
                  </p:cNvSpPr>
                  <p:nvPr/>
                </p:nvSpPr>
                <p:spPr bwMode="auto">
                  <a:xfrm>
                    <a:off x="3984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17" name="Rectangle 255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18" name="Rectangle 256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19" name="Rectangle 257"/>
                  <p:cNvSpPr>
                    <a:spLocks noChangeArrowheads="1"/>
                  </p:cNvSpPr>
                  <p:nvPr/>
                </p:nvSpPr>
                <p:spPr bwMode="auto">
                  <a:xfrm>
                    <a:off x="442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20" name="Text Box 25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2" y="2316"/>
                    <a:ext cx="336" cy="28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 fontAlgn="auto">
                      <a:spcBef>
                        <a:spcPct val="50000"/>
                      </a:spcBef>
                      <a:spcAft>
                        <a:spcPts val="0"/>
                      </a:spcAft>
                      <a:defRPr/>
                    </a:pPr>
                    <a:r>
                      <a:rPr lang="en-US" kern="0">
                        <a:solidFill>
                          <a:sysClr val="windowText" lastClr="000000"/>
                        </a:solidFill>
                      </a:rPr>
                      <a:t>…</a:t>
                    </a:r>
                  </a:p>
                </p:txBody>
              </p:sp>
            </p:grpSp>
            <p:sp>
              <p:nvSpPr>
                <p:cNvPr id="91" name="Line 259"/>
                <p:cNvSpPr>
                  <a:spLocks noChangeShapeType="1"/>
                </p:cNvSpPr>
                <p:nvPr/>
              </p:nvSpPr>
              <p:spPr bwMode="auto">
                <a:xfrm>
                  <a:off x="4778" y="2618"/>
                  <a:ext cx="96" cy="0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92" name="Rectangle 260"/>
                <p:cNvSpPr>
                  <a:spLocks noChangeArrowheads="1"/>
                </p:cNvSpPr>
                <p:nvPr/>
              </p:nvSpPr>
              <p:spPr bwMode="auto">
                <a:xfrm>
                  <a:off x="4080" y="2102"/>
                  <a:ext cx="892" cy="588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 kern="0">
                    <a:solidFill>
                      <a:sysClr val="windowText" lastClr="000000"/>
                    </a:solidFill>
                  </a:endParaRPr>
                </a:p>
              </p:txBody>
            </p:sp>
            <p:grpSp>
              <p:nvGrpSpPr>
                <p:cNvPr id="93" name="Group 261"/>
                <p:cNvGrpSpPr>
                  <a:grpSpLocks/>
                </p:cNvGrpSpPr>
                <p:nvPr/>
              </p:nvGrpSpPr>
              <p:grpSpPr bwMode="auto">
                <a:xfrm>
                  <a:off x="4368" y="2112"/>
                  <a:ext cx="550" cy="346"/>
                  <a:chOff x="3958" y="2316"/>
                  <a:chExt cx="550" cy="346"/>
                </a:xfrm>
              </p:grpSpPr>
              <p:sp>
                <p:nvSpPr>
                  <p:cNvPr id="109" name="Rectangle 262"/>
                  <p:cNvSpPr>
                    <a:spLocks noChangeArrowheads="1"/>
                  </p:cNvSpPr>
                  <p:nvPr/>
                </p:nvSpPr>
                <p:spPr bwMode="auto">
                  <a:xfrm>
                    <a:off x="3958" y="2372"/>
                    <a:ext cx="550" cy="29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10" name="Rectangle 263"/>
                  <p:cNvSpPr>
                    <a:spLocks noChangeArrowheads="1"/>
                  </p:cNvSpPr>
                  <p:nvPr/>
                </p:nvSpPr>
                <p:spPr bwMode="auto">
                  <a:xfrm>
                    <a:off x="3984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11" name="Rectangle 264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12" name="Rectangle 265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13" name="Rectangle 266"/>
                  <p:cNvSpPr>
                    <a:spLocks noChangeArrowheads="1"/>
                  </p:cNvSpPr>
                  <p:nvPr/>
                </p:nvSpPr>
                <p:spPr bwMode="auto">
                  <a:xfrm>
                    <a:off x="442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14" name="Text Box 267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2" y="2316"/>
                    <a:ext cx="336" cy="28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 fontAlgn="auto">
                      <a:spcBef>
                        <a:spcPct val="50000"/>
                      </a:spcBef>
                      <a:spcAft>
                        <a:spcPts val="0"/>
                      </a:spcAft>
                      <a:defRPr/>
                    </a:pPr>
                    <a:r>
                      <a:rPr lang="en-US" kern="0">
                        <a:solidFill>
                          <a:sysClr val="windowText" lastClr="000000"/>
                        </a:solidFill>
                      </a:rPr>
                      <a:t>…</a:t>
                    </a:r>
                  </a:p>
                </p:txBody>
              </p:sp>
            </p:grpSp>
            <p:grpSp>
              <p:nvGrpSpPr>
                <p:cNvPr id="94" name="Group 268"/>
                <p:cNvGrpSpPr>
                  <a:grpSpLocks/>
                </p:cNvGrpSpPr>
                <p:nvPr/>
              </p:nvGrpSpPr>
              <p:grpSpPr bwMode="auto">
                <a:xfrm>
                  <a:off x="4246" y="2190"/>
                  <a:ext cx="550" cy="346"/>
                  <a:chOff x="3958" y="2316"/>
                  <a:chExt cx="550" cy="346"/>
                </a:xfrm>
              </p:grpSpPr>
              <p:sp>
                <p:nvSpPr>
                  <p:cNvPr id="103" name="Rectangle 269"/>
                  <p:cNvSpPr>
                    <a:spLocks noChangeArrowheads="1"/>
                  </p:cNvSpPr>
                  <p:nvPr/>
                </p:nvSpPr>
                <p:spPr bwMode="auto">
                  <a:xfrm>
                    <a:off x="3958" y="2372"/>
                    <a:ext cx="550" cy="29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04" name="Rectangle 270"/>
                  <p:cNvSpPr>
                    <a:spLocks noChangeArrowheads="1"/>
                  </p:cNvSpPr>
                  <p:nvPr/>
                </p:nvSpPr>
                <p:spPr bwMode="auto">
                  <a:xfrm>
                    <a:off x="3984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05" name="Rectangle 271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06" name="Rectangle 272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07" name="Rectangle 273"/>
                  <p:cNvSpPr>
                    <a:spLocks noChangeArrowheads="1"/>
                  </p:cNvSpPr>
                  <p:nvPr/>
                </p:nvSpPr>
                <p:spPr bwMode="auto">
                  <a:xfrm>
                    <a:off x="442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08" name="Text Box 274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2" y="2316"/>
                    <a:ext cx="336" cy="28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 fontAlgn="auto">
                      <a:spcBef>
                        <a:spcPct val="50000"/>
                      </a:spcBef>
                      <a:spcAft>
                        <a:spcPts val="0"/>
                      </a:spcAft>
                      <a:defRPr/>
                    </a:pPr>
                    <a:r>
                      <a:rPr lang="en-US" kern="0">
                        <a:solidFill>
                          <a:sysClr val="windowText" lastClr="000000"/>
                        </a:solidFill>
                      </a:rPr>
                      <a:t>…</a:t>
                    </a:r>
                  </a:p>
                </p:txBody>
              </p:sp>
            </p:grpSp>
            <p:grpSp>
              <p:nvGrpSpPr>
                <p:cNvPr id="95" name="Group 275"/>
                <p:cNvGrpSpPr>
                  <a:grpSpLocks/>
                </p:cNvGrpSpPr>
                <p:nvPr/>
              </p:nvGrpSpPr>
              <p:grpSpPr bwMode="auto">
                <a:xfrm>
                  <a:off x="4128" y="2294"/>
                  <a:ext cx="550" cy="346"/>
                  <a:chOff x="3958" y="2316"/>
                  <a:chExt cx="550" cy="346"/>
                </a:xfrm>
              </p:grpSpPr>
              <p:sp>
                <p:nvSpPr>
                  <p:cNvPr id="97" name="Rectangle 276"/>
                  <p:cNvSpPr>
                    <a:spLocks noChangeArrowheads="1"/>
                  </p:cNvSpPr>
                  <p:nvPr/>
                </p:nvSpPr>
                <p:spPr bwMode="auto">
                  <a:xfrm>
                    <a:off x="3958" y="2372"/>
                    <a:ext cx="550" cy="29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98" name="Rectangle 277"/>
                  <p:cNvSpPr>
                    <a:spLocks noChangeArrowheads="1"/>
                  </p:cNvSpPr>
                  <p:nvPr/>
                </p:nvSpPr>
                <p:spPr bwMode="auto">
                  <a:xfrm>
                    <a:off x="3984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99" name="Rectangle 278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00" name="Rectangle 279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01" name="Rectangle 280"/>
                  <p:cNvSpPr>
                    <a:spLocks noChangeArrowheads="1"/>
                  </p:cNvSpPr>
                  <p:nvPr/>
                </p:nvSpPr>
                <p:spPr bwMode="auto">
                  <a:xfrm>
                    <a:off x="442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02" name="Text Box 281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2" y="2316"/>
                    <a:ext cx="336" cy="28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 fontAlgn="auto">
                      <a:spcBef>
                        <a:spcPct val="50000"/>
                      </a:spcBef>
                      <a:spcAft>
                        <a:spcPts val="0"/>
                      </a:spcAft>
                      <a:defRPr/>
                    </a:pPr>
                    <a:r>
                      <a:rPr lang="en-US" kern="0">
                        <a:solidFill>
                          <a:sysClr val="windowText" lastClr="000000"/>
                        </a:solidFill>
                      </a:rPr>
                      <a:t>…</a:t>
                    </a:r>
                  </a:p>
                </p:txBody>
              </p:sp>
            </p:grpSp>
            <p:sp>
              <p:nvSpPr>
                <p:cNvPr id="96" name="Line 282"/>
                <p:cNvSpPr>
                  <a:spLocks noChangeShapeType="1"/>
                </p:cNvSpPr>
                <p:nvPr/>
              </p:nvSpPr>
              <p:spPr bwMode="auto">
                <a:xfrm>
                  <a:off x="4970" y="2396"/>
                  <a:ext cx="96" cy="0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 kern="0">
                    <a:solidFill>
                      <a:sysClr val="windowText" lastClr="000000"/>
                    </a:solidFill>
                  </a:endParaRPr>
                </a:p>
              </p:txBody>
            </p:sp>
          </p:grpSp>
          <p:grpSp>
            <p:nvGrpSpPr>
              <p:cNvPr id="22" name="Group 219"/>
              <p:cNvGrpSpPr>
                <a:grpSpLocks/>
              </p:cNvGrpSpPr>
              <p:nvPr/>
            </p:nvGrpSpPr>
            <p:grpSpPr bwMode="auto">
              <a:xfrm>
                <a:off x="3168" y="2346"/>
                <a:ext cx="986" cy="588"/>
                <a:chOff x="4080" y="2102"/>
                <a:chExt cx="986" cy="588"/>
              </a:xfrm>
            </p:grpSpPr>
            <p:grpSp>
              <p:nvGrpSpPr>
                <p:cNvPr id="59" name="Group 220"/>
                <p:cNvGrpSpPr>
                  <a:grpSpLocks/>
                </p:cNvGrpSpPr>
                <p:nvPr/>
              </p:nvGrpSpPr>
              <p:grpSpPr bwMode="auto">
                <a:xfrm>
                  <a:off x="4176" y="2304"/>
                  <a:ext cx="550" cy="346"/>
                  <a:chOff x="3958" y="2316"/>
                  <a:chExt cx="550" cy="346"/>
                </a:xfrm>
              </p:grpSpPr>
              <p:sp>
                <p:nvSpPr>
                  <p:cNvPr id="84" name="Rectangle 221"/>
                  <p:cNvSpPr>
                    <a:spLocks noChangeArrowheads="1"/>
                  </p:cNvSpPr>
                  <p:nvPr/>
                </p:nvSpPr>
                <p:spPr bwMode="auto">
                  <a:xfrm>
                    <a:off x="3958" y="2372"/>
                    <a:ext cx="550" cy="29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85" name="Rectangle 222"/>
                  <p:cNvSpPr>
                    <a:spLocks noChangeArrowheads="1"/>
                  </p:cNvSpPr>
                  <p:nvPr/>
                </p:nvSpPr>
                <p:spPr bwMode="auto">
                  <a:xfrm>
                    <a:off x="3984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86" name="Rectangle 223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87" name="Rectangle 224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88" name="Rectangle 225"/>
                  <p:cNvSpPr>
                    <a:spLocks noChangeArrowheads="1"/>
                  </p:cNvSpPr>
                  <p:nvPr/>
                </p:nvSpPr>
                <p:spPr bwMode="auto">
                  <a:xfrm>
                    <a:off x="442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89" name="Text Box 226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2" y="2316"/>
                    <a:ext cx="336" cy="28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 fontAlgn="auto">
                      <a:spcBef>
                        <a:spcPct val="50000"/>
                      </a:spcBef>
                      <a:spcAft>
                        <a:spcPts val="0"/>
                      </a:spcAft>
                      <a:defRPr/>
                    </a:pPr>
                    <a:r>
                      <a:rPr lang="en-US" kern="0">
                        <a:solidFill>
                          <a:sysClr val="windowText" lastClr="000000"/>
                        </a:solidFill>
                      </a:rPr>
                      <a:t>…</a:t>
                    </a:r>
                  </a:p>
                </p:txBody>
              </p:sp>
            </p:grpSp>
            <p:sp>
              <p:nvSpPr>
                <p:cNvPr id="60" name="Line 227"/>
                <p:cNvSpPr>
                  <a:spLocks noChangeShapeType="1"/>
                </p:cNvSpPr>
                <p:nvPr/>
              </p:nvSpPr>
              <p:spPr bwMode="auto">
                <a:xfrm>
                  <a:off x="4778" y="2618"/>
                  <a:ext cx="96" cy="0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61" name="Rectangle 228"/>
                <p:cNvSpPr>
                  <a:spLocks noChangeArrowheads="1"/>
                </p:cNvSpPr>
                <p:nvPr/>
              </p:nvSpPr>
              <p:spPr bwMode="auto">
                <a:xfrm>
                  <a:off x="4080" y="2102"/>
                  <a:ext cx="892" cy="588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 kern="0">
                    <a:solidFill>
                      <a:sysClr val="windowText" lastClr="000000"/>
                    </a:solidFill>
                  </a:endParaRPr>
                </a:p>
              </p:txBody>
            </p:sp>
            <p:grpSp>
              <p:nvGrpSpPr>
                <p:cNvPr id="62" name="Group 229"/>
                <p:cNvGrpSpPr>
                  <a:grpSpLocks/>
                </p:cNvGrpSpPr>
                <p:nvPr/>
              </p:nvGrpSpPr>
              <p:grpSpPr bwMode="auto">
                <a:xfrm>
                  <a:off x="4368" y="2112"/>
                  <a:ext cx="550" cy="346"/>
                  <a:chOff x="3958" y="2316"/>
                  <a:chExt cx="550" cy="346"/>
                </a:xfrm>
              </p:grpSpPr>
              <p:sp>
                <p:nvSpPr>
                  <p:cNvPr id="78" name="Rectangle 230"/>
                  <p:cNvSpPr>
                    <a:spLocks noChangeArrowheads="1"/>
                  </p:cNvSpPr>
                  <p:nvPr/>
                </p:nvSpPr>
                <p:spPr bwMode="auto">
                  <a:xfrm>
                    <a:off x="3958" y="2372"/>
                    <a:ext cx="550" cy="29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79" name="Rectangle 231"/>
                  <p:cNvSpPr>
                    <a:spLocks noChangeArrowheads="1"/>
                  </p:cNvSpPr>
                  <p:nvPr/>
                </p:nvSpPr>
                <p:spPr bwMode="auto">
                  <a:xfrm>
                    <a:off x="3984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80" name="Rectangle 232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81" name="Rectangle 233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82" name="Rectangle 234"/>
                  <p:cNvSpPr>
                    <a:spLocks noChangeArrowheads="1"/>
                  </p:cNvSpPr>
                  <p:nvPr/>
                </p:nvSpPr>
                <p:spPr bwMode="auto">
                  <a:xfrm>
                    <a:off x="442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83" name="Text Box 235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2" y="2316"/>
                    <a:ext cx="336" cy="28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 fontAlgn="auto">
                      <a:spcBef>
                        <a:spcPct val="50000"/>
                      </a:spcBef>
                      <a:spcAft>
                        <a:spcPts val="0"/>
                      </a:spcAft>
                      <a:defRPr/>
                    </a:pPr>
                    <a:r>
                      <a:rPr lang="en-US" kern="0">
                        <a:solidFill>
                          <a:sysClr val="windowText" lastClr="000000"/>
                        </a:solidFill>
                      </a:rPr>
                      <a:t>…</a:t>
                    </a:r>
                  </a:p>
                </p:txBody>
              </p:sp>
            </p:grpSp>
            <p:grpSp>
              <p:nvGrpSpPr>
                <p:cNvPr id="63" name="Group 236"/>
                <p:cNvGrpSpPr>
                  <a:grpSpLocks/>
                </p:cNvGrpSpPr>
                <p:nvPr/>
              </p:nvGrpSpPr>
              <p:grpSpPr bwMode="auto">
                <a:xfrm>
                  <a:off x="4246" y="2190"/>
                  <a:ext cx="550" cy="346"/>
                  <a:chOff x="3958" y="2316"/>
                  <a:chExt cx="550" cy="346"/>
                </a:xfrm>
              </p:grpSpPr>
              <p:sp>
                <p:nvSpPr>
                  <p:cNvPr id="72" name="Rectangle 237"/>
                  <p:cNvSpPr>
                    <a:spLocks noChangeArrowheads="1"/>
                  </p:cNvSpPr>
                  <p:nvPr/>
                </p:nvSpPr>
                <p:spPr bwMode="auto">
                  <a:xfrm>
                    <a:off x="3958" y="2372"/>
                    <a:ext cx="550" cy="29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73" name="Rectangle 238"/>
                  <p:cNvSpPr>
                    <a:spLocks noChangeArrowheads="1"/>
                  </p:cNvSpPr>
                  <p:nvPr/>
                </p:nvSpPr>
                <p:spPr bwMode="auto">
                  <a:xfrm>
                    <a:off x="3984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74" name="Rectangle 239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75" name="Rectangle 240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76" name="Rectangle 241"/>
                  <p:cNvSpPr>
                    <a:spLocks noChangeArrowheads="1"/>
                  </p:cNvSpPr>
                  <p:nvPr/>
                </p:nvSpPr>
                <p:spPr bwMode="auto">
                  <a:xfrm>
                    <a:off x="442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77" name="Text Box 242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2" y="2316"/>
                    <a:ext cx="336" cy="28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 fontAlgn="auto">
                      <a:spcBef>
                        <a:spcPct val="50000"/>
                      </a:spcBef>
                      <a:spcAft>
                        <a:spcPts val="0"/>
                      </a:spcAft>
                      <a:defRPr/>
                    </a:pPr>
                    <a:r>
                      <a:rPr lang="en-US" kern="0">
                        <a:solidFill>
                          <a:sysClr val="windowText" lastClr="000000"/>
                        </a:solidFill>
                      </a:rPr>
                      <a:t>…</a:t>
                    </a:r>
                  </a:p>
                </p:txBody>
              </p:sp>
            </p:grpSp>
            <p:grpSp>
              <p:nvGrpSpPr>
                <p:cNvPr id="64" name="Group 243"/>
                <p:cNvGrpSpPr>
                  <a:grpSpLocks/>
                </p:cNvGrpSpPr>
                <p:nvPr/>
              </p:nvGrpSpPr>
              <p:grpSpPr bwMode="auto">
                <a:xfrm>
                  <a:off x="4128" y="2294"/>
                  <a:ext cx="550" cy="346"/>
                  <a:chOff x="3958" y="2316"/>
                  <a:chExt cx="550" cy="346"/>
                </a:xfrm>
              </p:grpSpPr>
              <p:sp>
                <p:nvSpPr>
                  <p:cNvPr id="66" name="Rectangle 244"/>
                  <p:cNvSpPr>
                    <a:spLocks noChangeArrowheads="1"/>
                  </p:cNvSpPr>
                  <p:nvPr/>
                </p:nvSpPr>
                <p:spPr bwMode="auto">
                  <a:xfrm>
                    <a:off x="3958" y="2372"/>
                    <a:ext cx="550" cy="29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67" name="Rectangle 245"/>
                  <p:cNvSpPr>
                    <a:spLocks noChangeArrowheads="1"/>
                  </p:cNvSpPr>
                  <p:nvPr/>
                </p:nvSpPr>
                <p:spPr bwMode="auto">
                  <a:xfrm>
                    <a:off x="3984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68" name="Rectangle 246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69" name="Rectangle 247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70" name="Rectangle 248"/>
                  <p:cNvSpPr>
                    <a:spLocks noChangeArrowheads="1"/>
                  </p:cNvSpPr>
                  <p:nvPr/>
                </p:nvSpPr>
                <p:spPr bwMode="auto">
                  <a:xfrm>
                    <a:off x="442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71" name="Text Box 249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2" y="2316"/>
                    <a:ext cx="336" cy="28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 fontAlgn="auto">
                      <a:spcBef>
                        <a:spcPct val="50000"/>
                      </a:spcBef>
                      <a:spcAft>
                        <a:spcPts val="0"/>
                      </a:spcAft>
                      <a:defRPr/>
                    </a:pPr>
                    <a:r>
                      <a:rPr lang="en-US" kern="0">
                        <a:solidFill>
                          <a:sysClr val="windowText" lastClr="000000"/>
                        </a:solidFill>
                      </a:rPr>
                      <a:t>…</a:t>
                    </a:r>
                  </a:p>
                </p:txBody>
              </p:sp>
            </p:grpSp>
            <p:sp>
              <p:nvSpPr>
                <p:cNvPr id="65" name="Line 250"/>
                <p:cNvSpPr>
                  <a:spLocks noChangeShapeType="1"/>
                </p:cNvSpPr>
                <p:nvPr/>
              </p:nvSpPr>
              <p:spPr bwMode="auto">
                <a:xfrm>
                  <a:off x="4970" y="2396"/>
                  <a:ext cx="96" cy="0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 kern="0">
                    <a:solidFill>
                      <a:sysClr val="windowText" lastClr="000000"/>
                    </a:solidFill>
                  </a:endParaRPr>
                </a:p>
              </p:txBody>
            </p:sp>
          </p:grpSp>
          <p:grpSp>
            <p:nvGrpSpPr>
              <p:cNvPr id="23" name="Group 216"/>
              <p:cNvGrpSpPr>
                <a:grpSpLocks/>
              </p:cNvGrpSpPr>
              <p:nvPr/>
            </p:nvGrpSpPr>
            <p:grpSpPr bwMode="auto">
              <a:xfrm>
                <a:off x="2955" y="2562"/>
                <a:ext cx="986" cy="588"/>
                <a:chOff x="4080" y="2102"/>
                <a:chExt cx="986" cy="588"/>
              </a:xfrm>
            </p:grpSpPr>
            <p:grpSp>
              <p:nvGrpSpPr>
                <p:cNvPr id="28" name="Group 69"/>
                <p:cNvGrpSpPr>
                  <a:grpSpLocks/>
                </p:cNvGrpSpPr>
                <p:nvPr/>
              </p:nvGrpSpPr>
              <p:grpSpPr bwMode="auto">
                <a:xfrm>
                  <a:off x="4176" y="2304"/>
                  <a:ext cx="550" cy="346"/>
                  <a:chOff x="3958" y="2316"/>
                  <a:chExt cx="550" cy="346"/>
                </a:xfrm>
              </p:grpSpPr>
              <p:sp>
                <p:nvSpPr>
                  <p:cNvPr id="53" name="Rectangle 56"/>
                  <p:cNvSpPr>
                    <a:spLocks noChangeArrowheads="1"/>
                  </p:cNvSpPr>
                  <p:nvPr/>
                </p:nvSpPr>
                <p:spPr bwMode="auto">
                  <a:xfrm>
                    <a:off x="3958" y="2372"/>
                    <a:ext cx="550" cy="29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54" name="Rectangle 57"/>
                  <p:cNvSpPr>
                    <a:spLocks noChangeArrowheads="1"/>
                  </p:cNvSpPr>
                  <p:nvPr/>
                </p:nvSpPr>
                <p:spPr bwMode="auto">
                  <a:xfrm>
                    <a:off x="3984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55" name="Rectangle 58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56" name="Rectangle 59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57" name="Rectangle 61"/>
                  <p:cNvSpPr>
                    <a:spLocks noChangeArrowheads="1"/>
                  </p:cNvSpPr>
                  <p:nvPr/>
                </p:nvSpPr>
                <p:spPr bwMode="auto">
                  <a:xfrm>
                    <a:off x="442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58" name="Text Box 6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2" y="2316"/>
                    <a:ext cx="336" cy="28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 fontAlgn="auto">
                      <a:spcBef>
                        <a:spcPct val="50000"/>
                      </a:spcBef>
                      <a:spcAft>
                        <a:spcPts val="0"/>
                      </a:spcAft>
                      <a:defRPr/>
                    </a:pPr>
                    <a:r>
                      <a:rPr lang="en-US" kern="0">
                        <a:solidFill>
                          <a:sysClr val="windowText" lastClr="000000"/>
                        </a:solidFill>
                      </a:rPr>
                      <a:t>…</a:t>
                    </a:r>
                  </a:p>
                </p:txBody>
              </p:sp>
            </p:grpSp>
            <p:sp>
              <p:nvSpPr>
                <p:cNvPr id="29" name="Line 86"/>
                <p:cNvSpPr>
                  <a:spLocks noChangeShapeType="1"/>
                </p:cNvSpPr>
                <p:nvPr/>
              </p:nvSpPr>
              <p:spPr bwMode="auto">
                <a:xfrm>
                  <a:off x="4778" y="2618"/>
                  <a:ext cx="96" cy="0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30" name="Rectangle 115"/>
                <p:cNvSpPr>
                  <a:spLocks noChangeArrowheads="1"/>
                </p:cNvSpPr>
                <p:nvPr/>
              </p:nvSpPr>
              <p:spPr bwMode="auto">
                <a:xfrm>
                  <a:off x="4080" y="2102"/>
                  <a:ext cx="892" cy="588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 kern="0">
                    <a:solidFill>
                      <a:sysClr val="windowText" lastClr="000000"/>
                    </a:solidFill>
                  </a:endParaRPr>
                </a:p>
              </p:txBody>
            </p:sp>
            <p:grpSp>
              <p:nvGrpSpPr>
                <p:cNvPr id="31" name="Group 116"/>
                <p:cNvGrpSpPr>
                  <a:grpSpLocks/>
                </p:cNvGrpSpPr>
                <p:nvPr/>
              </p:nvGrpSpPr>
              <p:grpSpPr bwMode="auto">
                <a:xfrm>
                  <a:off x="4368" y="2112"/>
                  <a:ext cx="550" cy="346"/>
                  <a:chOff x="3958" y="2316"/>
                  <a:chExt cx="550" cy="346"/>
                </a:xfrm>
              </p:grpSpPr>
              <p:sp>
                <p:nvSpPr>
                  <p:cNvPr id="47" name="Rectangle 117"/>
                  <p:cNvSpPr>
                    <a:spLocks noChangeArrowheads="1"/>
                  </p:cNvSpPr>
                  <p:nvPr/>
                </p:nvSpPr>
                <p:spPr bwMode="auto">
                  <a:xfrm>
                    <a:off x="3958" y="2372"/>
                    <a:ext cx="550" cy="29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48" name="Rectangle 118"/>
                  <p:cNvSpPr>
                    <a:spLocks noChangeArrowheads="1"/>
                  </p:cNvSpPr>
                  <p:nvPr/>
                </p:nvSpPr>
                <p:spPr bwMode="auto">
                  <a:xfrm>
                    <a:off x="3984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49" name="Rectangle 119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50" name="Rectangle 120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51" name="Rectangle 121"/>
                  <p:cNvSpPr>
                    <a:spLocks noChangeArrowheads="1"/>
                  </p:cNvSpPr>
                  <p:nvPr/>
                </p:nvSpPr>
                <p:spPr bwMode="auto">
                  <a:xfrm>
                    <a:off x="442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52" name="Text Box 122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2" y="2316"/>
                    <a:ext cx="336" cy="28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 fontAlgn="auto">
                      <a:spcBef>
                        <a:spcPct val="50000"/>
                      </a:spcBef>
                      <a:spcAft>
                        <a:spcPts val="0"/>
                      </a:spcAft>
                      <a:defRPr/>
                    </a:pPr>
                    <a:r>
                      <a:rPr lang="en-US" kern="0">
                        <a:solidFill>
                          <a:sysClr val="windowText" lastClr="000000"/>
                        </a:solidFill>
                      </a:rPr>
                      <a:t>…</a:t>
                    </a:r>
                  </a:p>
                </p:txBody>
              </p:sp>
            </p:grpSp>
            <p:grpSp>
              <p:nvGrpSpPr>
                <p:cNvPr id="32" name="Group 123"/>
                <p:cNvGrpSpPr>
                  <a:grpSpLocks/>
                </p:cNvGrpSpPr>
                <p:nvPr/>
              </p:nvGrpSpPr>
              <p:grpSpPr bwMode="auto">
                <a:xfrm>
                  <a:off x="4246" y="2190"/>
                  <a:ext cx="550" cy="346"/>
                  <a:chOff x="3958" y="2316"/>
                  <a:chExt cx="550" cy="346"/>
                </a:xfrm>
              </p:grpSpPr>
              <p:sp>
                <p:nvSpPr>
                  <p:cNvPr id="41" name="Rectangle 124"/>
                  <p:cNvSpPr>
                    <a:spLocks noChangeArrowheads="1"/>
                  </p:cNvSpPr>
                  <p:nvPr/>
                </p:nvSpPr>
                <p:spPr bwMode="auto">
                  <a:xfrm>
                    <a:off x="3958" y="2372"/>
                    <a:ext cx="550" cy="29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42" name="Rectangle 125"/>
                  <p:cNvSpPr>
                    <a:spLocks noChangeArrowheads="1"/>
                  </p:cNvSpPr>
                  <p:nvPr/>
                </p:nvSpPr>
                <p:spPr bwMode="auto">
                  <a:xfrm>
                    <a:off x="3984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43" name="Rectangle 126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44" name="Rectangle 127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45" name="Rectangle 128"/>
                  <p:cNvSpPr>
                    <a:spLocks noChangeArrowheads="1"/>
                  </p:cNvSpPr>
                  <p:nvPr/>
                </p:nvSpPr>
                <p:spPr bwMode="auto">
                  <a:xfrm>
                    <a:off x="442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46" name="Text Box 129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2" y="2316"/>
                    <a:ext cx="336" cy="28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 fontAlgn="auto">
                      <a:spcBef>
                        <a:spcPct val="50000"/>
                      </a:spcBef>
                      <a:spcAft>
                        <a:spcPts val="0"/>
                      </a:spcAft>
                      <a:defRPr/>
                    </a:pPr>
                    <a:r>
                      <a:rPr lang="en-US" kern="0" dirty="0">
                        <a:solidFill>
                          <a:sysClr val="windowText" lastClr="000000"/>
                        </a:solidFill>
                      </a:rPr>
                      <a:t>…</a:t>
                    </a:r>
                  </a:p>
                </p:txBody>
              </p:sp>
            </p:grpSp>
            <p:grpSp>
              <p:nvGrpSpPr>
                <p:cNvPr id="33" name="Group 130"/>
                <p:cNvGrpSpPr>
                  <a:grpSpLocks/>
                </p:cNvGrpSpPr>
                <p:nvPr/>
              </p:nvGrpSpPr>
              <p:grpSpPr bwMode="auto">
                <a:xfrm>
                  <a:off x="4128" y="2294"/>
                  <a:ext cx="550" cy="346"/>
                  <a:chOff x="3958" y="2316"/>
                  <a:chExt cx="550" cy="346"/>
                </a:xfrm>
              </p:grpSpPr>
              <p:sp>
                <p:nvSpPr>
                  <p:cNvPr id="35" name="Rectangle 131"/>
                  <p:cNvSpPr>
                    <a:spLocks noChangeArrowheads="1"/>
                  </p:cNvSpPr>
                  <p:nvPr/>
                </p:nvSpPr>
                <p:spPr bwMode="auto">
                  <a:xfrm>
                    <a:off x="3958" y="2372"/>
                    <a:ext cx="550" cy="29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36" name="Rectangle 132"/>
                  <p:cNvSpPr>
                    <a:spLocks noChangeArrowheads="1"/>
                  </p:cNvSpPr>
                  <p:nvPr/>
                </p:nvSpPr>
                <p:spPr bwMode="auto">
                  <a:xfrm>
                    <a:off x="3984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37" name="Rectangle 133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38" name="Rectangle 134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39" name="Rectangle 135"/>
                  <p:cNvSpPr>
                    <a:spLocks noChangeArrowheads="1"/>
                  </p:cNvSpPr>
                  <p:nvPr/>
                </p:nvSpPr>
                <p:spPr bwMode="auto">
                  <a:xfrm>
                    <a:off x="442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40" name="Text Box 136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2" y="2316"/>
                    <a:ext cx="336" cy="28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 fontAlgn="auto">
                      <a:spcBef>
                        <a:spcPct val="50000"/>
                      </a:spcBef>
                      <a:spcAft>
                        <a:spcPts val="0"/>
                      </a:spcAft>
                      <a:defRPr/>
                    </a:pPr>
                    <a:r>
                      <a:rPr lang="en-US" kern="0" dirty="0">
                        <a:solidFill>
                          <a:sysClr val="windowText" lastClr="000000"/>
                        </a:solidFill>
                      </a:rPr>
                      <a:t>…</a:t>
                    </a:r>
                  </a:p>
                </p:txBody>
              </p:sp>
            </p:grpSp>
            <p:sp>
              <p:nvSpPr>
                <p:cNvPr id="34" name="Line 137"/>
                <p:cNvSpPr>
                  <a:spLocks noChangeShapeType="1"/>
                </p:cNvSpPr>
                <p:nvPr/>
              </p:nvSpPr>
              <p:spPr bwMode="auto">
                <a:xfrm>
                  <a:off x="4970" y="2396"/>
                  <a:ext cx="96" cy="0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 kern="0">
                    <a:solidFill>
                      <a:sysClr val="windowText" lastClr="000000"/>
                    </a:solidFill>
                  </a:endParaRPr>
                </a:p>
              </p:txBody>
            </p:sp>
          </p:grpSp>
          <p:sp>
            <p:nvSpPr>
              <p:cNvPr id="24" name="Line 214"/>
              <p:cNvSpPr>
                <a:spLocks noChangeShapeType="1"/>
              </p:cNvSpPr>
              <p:nvPr/>
            </p:nvSpPr>
            <p:spPr bwMode="auto">
              <a:xfrm flipV="1">
                <a:off x="3936" y="2112"/>
                <a:ext cx="720" cy="75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5" name="Rectangle 283"/>
              <p:cNvSpPr>
                <a:spLocks noChangeArrowheads="1"/>
              </p:cNvSpPr>
              <p:nvPr/>
            </p:nvSpPr>
            <p:spPr bwMode="auto">
              <a:xfrm>
                <a:off x="4650" y="2403"/>
                <a:ext cx="624" cy="474"/>
              </a:xfrm>
              <a:prstGeom prst="rect">
                <a:avLst/>
              </a:prstGeom>
              <a:solidFill>
                <a:srgbClr val="FFFFFF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6" name="Text Box 284"/>
              <p:cNvSpPr txBox="1">
                <a:spLocks noChangeArrowheads="1"/>
              </p:cNvSpPr>
              <p:nvPr/>
            </p:nvSpPr>
            <p:spPr bwMode="auto">
              <a:xfrm>
                <a:off x="4686" y="2499"/>
                <a:ext cx="546" cy="257"/>
              </a:xfrm>
              <a:prstGeom prst="rect">
                <a:avLst/>
              </a:prstGeom>
              <a:noFill/>
              <a:ln w="38100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 fontAlgn="auto">
                  <a:spcBef>
                    <a:spcPct val="50000"/>
                  </a:spcBef>
                  <a:spcAft>
                    <a:spcPts val="0"/>
                  </a:spcAft>
                  <a:defRPr/>
                </a:pPr>
                <a:r>
                  <a:rPr lang="en-US" b="1" kern="0" dirty="0">
                    <a:solidFill>
                      <a:prstClr val="black"/>
                    </a:solidFill>
                    <a:latin typeface="Trebuchet MS"/>
                  </a:rPr>
                  <a:t>Host</a:t>
                </a:r>
              </a:p>
            </p:txBody>
          </p:sp>
          <p:sp>
            <p:nvSpPr>
              <p:cNvPr id="27" name="Line 286"/>
              <p:cNvSpPr>
                <a:spLocks noChangeShapeType="1"/>
              </p:cNvSpPr>
              <p:nvPr/>
            </p:nvSpPr>
            <p:spPr bwMode="auto">
              <a:xfrm>
                <a:off x="4230" y="2550"/>
                <a:ext cx="426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kern="0">
                  <a:solidFill>
                    <a:sysClr val="windowText" lastClr="000000"/>
                  </a:solidFill>
                </a:endParaRPr>
              </a:p>
            </p:txBody>
          </p:sp>
        </p:grpSp>
        <p:sp>
          <p:nvSpPr>
            <p:cNvPr id="17" name="Line 290"/>
            <p:cNvSpPr>
              <a:spLocks noChangeShapeType="1"/>
            </p:cNvSpPr>
            <p:nvPr/>
          </p:nvSpPr>
          <p:spPr bwMode="auto">
            <a:xfrm flipH="1" flipV="1">
              <a:off x="3840" y="3102"/>
              <a:ext cx="432" cy="15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kern="0">
                <a:solidFill>
                  <a:sysClr val="windowText" lastClr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08019164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1_IntelWhite">
  <a:themeElements>
    <a:clrScheme name="2_white_intel_only 1">
      <a:dk1>
        <a:srgbClr val="000000"/>
      </a:dk1>
      <a:lt1>
        <a:srgbClr val="FFFFFF"/>
      </a:lt1>
      <a:dk2>
        <a:srgbClr val="0860A8"/>
      </a:dk2>
      <a:lt2>
        <a:srgbClr val="0860A8"/>
      </a:lt2>
      <a:accent1>
        <a:srgbClr val="FF5C00"/>
      </a:accent1>
      <a:accent2>
        <a:srgbClr val="FDB605"/>
      </a:accent2>
      <a:accent3>
        <a:srgbClr val="FFFFFF"/>
      </a:accent3>
      <a:accent4>
        <a:srgbClr val="000000"/>
      </a:accent4>
      <a:accent5>
        <a:srgbClr val="FFB5AA"/>
      </a:accent5>
      <a:accent6>
        <a:srgbClr val="E5A504"/>
      </a:accent6>
      <a:hlink>
        <a:srgbClr val="AA014C"/>
      </a:hlink>
      <a:folHlink>
        <a:srgbClr val="379900"/>
      </a:folHlink>
    </a:clrScheme>
    <a:fontScheme name="1_IntelWhite">
      <a:majorFont>
        <a:latin typeface=""/>
        <a:ea typeface=""/>
        <a:cs typeface=""/>
      </a:majorFont>
      <a:minorFont>
        <a:latin typeface="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905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0" fontAlgn="base" latinLnBrk="0" hangingPunct="0">
          <a:lnSpc>
            <a:spcPct val="8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96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905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0" fontAlgn="base" latinLnBrk="0" hangingPunct="0">
          <a:lnSpc>
            <a:spcPct val="8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96" charset="0"/>
          </a:defRPr>
        </a:defPPr>
      </a:lstStyle>
    </a:lnDef>
  </a:objectDefaults>
  <a:extraClrSchemeLst>
    <a:extraClrScheme>
      <a:clrScheme name="2_white_intel_only 1">
        <a:dk1>
          <a:srgbClr val="000000"/>
        </a:dk1>
        <a:lt1>
          <a:srgbClr val="FFFFFF"/>
        </a:lt1>
        <a:dk2>
          <a:srgbClr val="0860A8"/>
        </a:dk2>
        <a:lt2>
          <a:srgbClr val="0860A8"/>
        </a:lt2>
        <a:accent1>
          <a:srgbClr val="FF5C00"/>
        </a:accent1>
        <a:accent2>
          <a:srgbClr val="FDB605"/>
        </a:accent2>
        <a:accent3>
          <a:srgbClr val="FFFFFF"/>
        </a:accent3>
        <a:accent4>
          <a:srgbClr val="000000"/>
        </a:accent4>
        <a:accent5>
          <a:srgbClr val="FFB5AA"/>
        </a:accent5>
        <a:accent6>
          <a:srgbClr val="E5A504"/>
        </a:accent6>
        <a:hlink>
          <a:srgbClr val="AA014C"/>
        </a:hlink>
        <a:folHlink>
          <a:srgbClr val="3799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2_IntelWhite">
  <a:themeElements>
    <a:clrScheme name="1_Intel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F5C00"/>
      </a:accent1>
      <a:accent2>
        <a:srgbClr val="FDB605"/>
      </a:accent2>
      <a:accent3>
        <a:srgbClr val="8F8F8F"/>
      </a:accent3>
      <a:accent4>
        <a:srgbClr val="707070"/>
      </a:accent4>
      <a:accent5>
        <a:srgbClr val="FFB5AA"/>
      </a:accent5>
      <a:accent6>
        <a:srgbClr val="E5A504"/>
      </a:accent6>
      <a:hlink>
        <a:srgbClr val="0000FF"/>
      </a:hlink>
      <a:folHlink>
        <a:srgbClr val="FF00FF"/>
      </a:folHlink>
    </a:clrScheme>
    <a:fontScheme name="1_IntelWhit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1_Intel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>
            <a:lumOff val="44000"/>
          </a:schemeClr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mbria"/>
            <a:ea typeface="Cambria"/>
            <a:cs typeface="Cambria"/>
            <a:sym typeface="Cambri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mbria"/>
            <a:ea typeface="Cambria"/>
            <a:cs typeface="Cambria"/>
            <a:sym typeface="Cambri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1_cray_oct14_16 9V2">
  <a:themeElements>
    <a:clrScheme name="cray colors 2015">
      <a:dk1>
        <a:sysClr val="windowText" lastClr="000000"/>
      </a:dk1>
      <a:lt1>
        <a:srgbClr val="FFFFFF"/>
      </a:lt1>
      <a:dk2>
        <a:srgbClr val="2D393F"/>
      </a:dk2>
      <a:lt2>
        <a:srgbClr val="FFFFFF"/>
      </a:lt2>
      <a:accent1>
        <a:srgbClr val="4D9C2D"/>
      </a:accent1>
      <a:accent2>
        <a:srgbClr val="F68E1E"/>
      </a:accent2>
      <a:accent3>
        <a:srgbClr val="E5B02B"/>
      </a:accent3>
      <a:accent4>
        <a:srgbClr val="A03722"/>
      </a:accent4>
      <a:accent5>
        <a:srgbClr val="005189"/>
      </a:accent5>
      <a:accent6>
        <a:srgbClr val="B6B491"/>
      </a:accent6>
      <a:hlink>
        <a:srgbClr val="0070C0"/>
      </a:hlink>
      <a:folHlink>
        <a:srgbClr val="3A577A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 dirty="0"/>
        </a:defPPr>
      </a:lstStyle>
      <a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a:style>
    </a:spDef>
  </a:objectDefaults>
  <a:extraClrSchemeLst/>
  <a:extLst>
    <a:ext uri="{05A4C25C-085E-4340-85A3-A5531E510DB2}">
      <thm15:themeFamily xmlns:thm15="http://schemas.microsoft.com/office/thememl/2012/main" name="Cray Jan 2015 Template v2.potx" id="{63F1054F-A0AD-4F35-AB14-BFBCE1B5C863}" vid="{E1F07A59-EA8C-4A8C-96DD-500CAA6FA4DE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10347</TotalTime>
  <Words>6948</Words>
  <Application>Microsoft Macintosh PowerPoint</Application>
  <PresentationFormat>On-screen Show (4:3)</PresentationFormat>
  <Paragraphs>1220</Paragraphs>
  <Slides>74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20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74</vt:i4>
      </vt:variant>
    </vt:vector>
  </HeadingPairs>
  <TitlesOfParts>
    <vt:vector size="97" baseType="lpstr">
      <vt:lpstr>ＭＳ Ｐゴシック</vt:lpstr>
      <vt:lpstr>宋体</vt:lpstr>
      <vt:lpstr>宋体</vt:lpstr>
      <vt:lpstr>ヒラギノ角ゴ ProN W3</vt:lpstr>
      <vt:lpstr>Arial</vt:lpstr>
      <vt:lpstr>Calibri</vt:lpstr>
      <vt:lpstr>Cambria</vt:lpstr>
      <vt:lpstr>Consolas</vt:lpstr>
      <vt:lpstr>Courier</vt:lpstr>
      <vt:lpstr>Courier New</vt:lpstr>
      <vt:lpstr>Courier New Bold</vt:lpstr>
      <vt:lpstr>Gill Sans Light</vt:lpstr>
      <vt:lpstr>Helvetica</vt:lpstr>
      <vt:lpstr>Intel Clear</vt:lpstr>
      <vt:lpstr>Menlo Regular</vt:lpstr>
      <vt:lpstr>Myriad Set Text</vt:lpstr>
      <vt:lpstr>Tahoma</vt:lpstr>
      <vt:lpstr>Trebuchet MS</vt:lpstr>
      <vt:lpstr>Verdana</vt:lpstr>
      <vt:lpstr>Wingdings</vt:lpstr>
      <vt:lpstr>1_IntelWhite</vt:lpstr>
      <vt:lpstr>2_IntelWhite</vt:lpstr>
      <vt:lpstr>1_cray_oct14_16 9V2</vt:lpstr>
      <vt:lpstr>Programming Your GPU with OpenMP*</vt:lpstr>
      <vt:lpstr>Preliminaries: Part 2</vt:lpstr>
      <vt:lpstr>PowerPoint Presentation</vt:lpstr>
      <vt:lpstr>Plan</vt:lpstr>
      <vt:lpstr>Agenda</vt:lpstr>
      <vt:lpstr>OpenMP:</vt:lpstr>
      <vt:lpstr>PowerPoint Presentation</vt:lpstr>
      <vt:lpstr>Agenda</vt:lpstr>
      <vt:lpstr>The OpenMP device programming model</vt:lpstr>
      <vt:lpstr>OpenMP with target devices</vt:lpstr>
      <vt:lpstr>The target data environment</vt:lpstr>
      <vt:lpstr>Exercise</vt:lpstr>
      <vt:lpstr>Using Isambard (1/2)</vt:lpstr>
      <vt:lpstr>Using Isambard (2/2)</vt:lpstr>
      <vt:lpstr>Commonly used clauses with target</vt:lpstr>
      <vt:lpstr>Agenda</vt:lpstr>
      <vt:lpstr>How do we execute code on a GPU: The SIMT model (Single Instruction Multiple Thread)</vt:lpstr>
      <vt:lpstr>How do we execute code on a GPU: OpenCL and CUDA nomenclature</vt:lpstr>
      <vt:lpstr>CUDA Toolkit</vt:lpstr>
      <vt:lpstr>CUDA Toolkit: NVProf</vt:lpstr>
      <vt:lpstr>CUDA Toolkit: NVProf</vt:lpstr>
      <vt:lpstr>Other CUDA Toolkit tools</vt:lpstr>
      <vt:lpstr>Exercise</vt:lpstr>
      <vt:lpstr>Agenda</vt:lpstr>
      <vt:lpstr>OpenMP device model: Examples</vt:lpstr>
      <vt:lpstr>A Generic Host/Device Platform Model</vt:lpstr>
      <vt:lpstr>Our host/device Platform Model and OpenMP</vt:lpstr>
      <vt:lpstr>Our host/device Platform Model and OpenMP</vt:lpstr>
      <vt:lpstr>Consider the familiar VADD example</vt:lpstr>
      <vt:lpstr>Consider the familiar VADD example</vt:lpstr>
      <vt:lpstr>Commonly used clauses on  teams distribute parallel for simd</vt:lpstr>
      <vt:lpstr>Controlling data movement</vt:lpstr>
      <vt:lpstr>Default Data Mapping: Scalar variables  (i.e. mapping scalars between host and target regions)</vt:lpstr>
      <vt:lpstr>Default Data Sharing</vt:lpstr>
      <vt:lpstr>Default Data Sharing</vt:lpstr>
      <vt:lpstr>Exercise: Jacobi solver </vt:lpstr>
      <vt:lpstr>Jacobi Solver (serial  1/2)</vt:lpstr>
      <vt:lpstr>Jacobi Solver (serial  2/2)</vt:lpstr>
      <vt:lpstr>Jacobi Solver (Par Targ, 1/2)</vt:lpstr>
      <vt:lpstr>Jacobi Solver (Par Targ, 2/2)</vt:lpstr>
      <vt:lpstr>Jacobi Solver (Par Targ, 2/2)</vt:lpstr>
      <vt:lpstr>Agenda</vt:lpstr>
      <vt:lpstr>Data movement dominates!!!</vt:lpstr>
      <vt:lpstr>Target data directive</vt:lpstr>
      <vt:lpstr>Target update directive</vt:lpstr>
      <vt:lpstr>Exercise</vt:lpstr>
      <vt:lpstr>Jacobi Solver (Par Targ Data, 1/2)</vt:lpstr>
      <vt:lpstr>Jacobi Solver (Par Targ Data, 2/2)</vt:lpstr>
      <vt:lpstr>Agenda</vt:lpstr>
      <vt:lpstr>Single Instruction Multiple Data</vt:lpstr>
      <vt:lpstr>Branching</vt:lpstr>
      <vt:lpstr>Branching</vt:lpstr>
      <vt:lpstr>Coalesced Access</vt:lpstr>
      <vt:lpstr>Memory layout is critical to performance</vt:lpstr>
      <vt:lpstr>Coalescence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Exercise</vt:lpstr>
      <vt:lpstr>Jacobi Solver (Par Targ Data, 1/2)</vt:lpstr>
      <vt:lpstr>Jacobi Solver (Par Targ Data, 2/2)</vt:lpstr>
      <vt:lpstr>Jacobi Solver (Targ Data/branchless/coalesced mem, 1/2)</vt:lpstr>
      <vt:lpstr>PowerPoint Presentation</vt:lpstr>
      <vt:lpstr>Agenda</vt:lpstr>
      <vt:lpstr>Compiler Support</vt:lpstr>
      <vt:lpstr>Performance?</vt:lpstr>
      <vt:lpstr>Performance?</vt:lpstr>
      <vt:lpstr>How do you get good performance?</vt:lpstr>
      <vt:lpstr>OpenMP in The Matrix.</vt:lpstr>
      <vt:lpstr>System details</vt:lpstr>
      <vt:lpstr>Combined Construct</vt:lpstr>
      <vt:lpstr>Conclusion</vt:lpstr>
    </vt:vector>
  </TitlesOfParts>
  <Company/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“Hands-on” Introduction to OpenMP*</dc:title>
  <dc:creator>Mattson, Timothy G</dc:creator>
  <cp:lastModifiedBy>Andrei Poenaru</cp:lastModifiedBy>
  <cp:revision>495</cp:revision>
  <dcterms:created xsi:type="dcterms:W3CDTF">2006-08-16T00:00:00Z</dcterms:created>
  <dcterms:modified xsi:type="dcterms:W3CDTF">2018-05-17T12:52:32Z</dcterms:modified>
</cp:coreProperties>
</file>